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7" r:id="rId2"/>
    <p:sldId id="294" r:id="rId3"/>
    <p:sldId id="256" r:id="rId4"/>
    <p:sldId id="264" r:id="rId5"/>
    <p:sldId id="275" r:id="rId6"/>
    <p:sldId id="260" r:id="rId7"/>
    <p:sldId id="295" r:id="rId8"/>
    <p:sldId id="283" r:id="rId9"/>
    <p:sldId id="286" r:id="rId10"/>
    <p:sldId id="287" r:id="rId11"/>
    <p:sldId id="288" r:id="rId12"/>
    <p:sldId id="289" r:id="rId13"/>
    <p:sldId id="290" r:id="rId14"/>
    <p:sldId id="291" r:id="rId15"/>
    <p:sldId id="267" r:id="rId16"/>
    <p:sldId id="292" r:id="rId17"/>
    <p:sldId id="293" r:id="rId18"/>
    <p:sldId id="297" r:id="rId19"/>
    <p:sldId id="278" r:id="rId20"/>
    <p:sldId id="271" r:id="rId21"/>
    <p:sldId id="259" r:id="rId22"/>
    <p:sldId id="265" r:id="rId23"/>
    <p:sldId id="280" r:id="rId24"/>
    <p:sldId id="276" r:id="rId25"/>
    <p:sldId id="277" r:id="rId26"/>
    <p:sldId id="284" r:id="rId27"/>
    <p:sldId id="285" r:id="rId28"/>
    <p:sldId id="29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2BC6"/>
    <a:srgbClr val="C7D6D8"/>
    <a:srgbClr val="FFE921"/>
    <a:srgbClr val="AFB6AF"/>
    <a:srgbClr val="A8A8A8"/>
    <a:srgbClr val="D07544"/>
    <a:srgbClr val="75B2AE"/>
    <a:srgbClr val="19C1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5666" autoAdjust="0"/>
  </p:normalViewPr>
  <p:slideViewPr>
    <p:cSldViewPr snapToGrid="0" snapToObjects="1" showGuides="1">
      <p:cViewPr varScale="1">
        <p:scale>
          <a:sx n="32" d="100"/>
          <a:sy n="32" d="100"/>
        </p:scale>
        <p:origin x="-1038" y="-84"/>
      </p:cViewPr>
      <p:guideLst>
        <p:guide orient="horz" pos="3193"/>
        <p:guide pos="3854"/>
      </p:guideLst>
    </p:cSldViewPr>
  </p:slideViewPr>
  <p:notesTextViewPr>
    <p:cViewPr>
      <p:scale>
        <a:sx n="100" d="100"/>
        <a:sy n="100" d="100"/>
      </p:scale>
      <p:origin x="0" y="0"/>
    </p:cViewPr>
  </p:notesTextViewPr>
  <p:sorterViewPr>
    <p:cViewPr>
      <p:scale>
        <a:sx n="124" d="100"/>
        <a:sy n="12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3F98C-62AA-2647-876B-5C1D59AF3E4C}" type="doc">
      <dgm:prSet loTypeId="urn:microsoft.com/office/officeart/2005/8/layout/cycle2" loCatId="" qsTypeId="urn:microsoft.com/office/officeart/2005/8/quickstyle/simple4" qsCatId="simple" csTypeId="urn:microsoft.com/office/officeart/2005/8/colors/accent5_4" csCatId="accent5" phldr="1"/>
      <dgm:spPr/>
      <dgm:t>
        <a:bodyPr/>
        <a:lstStyle/>
        <a:p>
          <a:endParaRPr lang="en-US"/>
        </a:p>
      </dgm:t>
    </dgm:pt>
    <dgm:pt modelId="{5EE2992D-8898-E34E-8FB8-4EA6F4B37D76}">
      <dgm:prSet phldrT="[Text]"/>
      <dgm:spPr/>
      <dgm:t>
        <a:bodyPr/>
        <a:lstStyle/>
        <a:p>
          <a:r>
            <a:rPr lang="en-US" dirty="0" smtClean="0"/>
            <a:t>Define and Identify</a:t>
          </a:r>
          <a:endParaRPr lang="en-US" dirty="0"/>
        </a:p>
      </dgm:t>
    </dgm:pt>
    <dgm:pt modelId="{6C088ECC-6325-634D-9D5B-7BA1F02FF50C}" type="parTrans" cxnId="{F5C158D1-4CBE-4C4A-BEA0-9197A674745B}">
      <dgm:prSet/>
      <dgm:spPr/>
      <dgm:t>
        <a:bodyPr/>
        <a:lstStyle/>
        <a:p>
          <a:endParaRPr lang="en-US"/>
        </a:p>
      </dgm:t>
    </dgm:pt>
    <dgm:pt modelId="{10526D0B-3CC8-A742-B6D8-B401C041CAB7}" type="sibTrans" cxnId="{F5C158D1-4CBE-4C4A-BEA0-9197A674745B}">
      <dgm:prSet/>
      <dgm:spPr/>
      <dgm:t>
        <a:bodyPr/>
        <a:lstStyle/>
        <a:p>
          <a:endParaRPr lang="en-US"/>
        </a:p>
      </dgm:t>
    </dgm:pt>
    <dgm:pt modelId="{8D5CF59F-52E6-2546-93ED-81FAEB079339}">
      <dgm:prSet phldrT="[Text]"/>
      <dgm:spPr/>
      <dgm:t>
        <a:bodyPr/>
        <a:lstStyle/>
        <a:p>
          <a:r>
            <a:rPr lang="en-US" dirty="0" smtClean="0"/>
            <a:t>Review</a:t>
          </a:r>
          <a:endParaRPr lang="en-US" dirty="0"/>
        </a:p>
      </dgm:t>
    </dgm:pt>
    <dgm:pt modelId="{C5E444A3-6F07-354E-A4B9-A31475966CB1}" type="parTrans" cxnId="{0BF91813-C844-BE4A-BDFD-5A393B6C5DA8}">
      <dgm:prSet/>
      <dgm:spPr/>
      <dgm:t>
        <a:bodyPr/>
        <a:lstStyle/>
        <a:p>
          <a:endParaRPr lang="en-US"/>
        </a:p>
      </dgm:t>
    </dgm:pt>
    <dgm:pt modelId="{5967DCC6-7400-ED41-9CEE-B5A9B87FE41E}" type="sibTrans" cxnId="{0BF91813-C844-BE4A-BDFD-5A393B6C5DA8}">
      <dgm:prSet/>
      <dgm:spPr/>
      <dgm:t>
        <a:bodyPr/>
        <a:lstStyle/>
        <a:p>
          <a:endParaRPr lang="en-US"/>
        </a:p>
      </dgm:t>
    </dgm:pt>
    <dgm:pt modelId="{3F352185-D815-DC4B-A27F-24B0997D760D}">
      <dgm:prSet phldrT="[Text]"/>
      <dgm:spPr/>
      <dgm:t>
        <a:bodyPr/>
        <a:lstStyle/>
        <a:p>
          <a:r>
            <a:rPr lang="en-US" dirty="0" smtClean="0"/>
            <a:t>Assess</a:t>
          </a:r>
          <a:endParaRPr lang="en-US" dirty="0"/>
        </a:p>
      </dgm:t>
    </dgm:pt>
    <dgm:pt modelId="{73EC7630-50C8-EA49-AEAC-3EFA02DD06FA}" type="parTrans" cxnId="{0E707957-C40D-F14A-889B-02D70D9FC8F2}">
      <dgm:prSet/>
      <dgm:spPr/>
      <dgm:t>
        <a:bodyPr/>
        <a:lstStyle/>
        <a:p>
          <a:endParaRPr lang="en-US"/>
        </a:p>
      </dgm:t>
    </dgm:pt>
    <dgm:pt modelId="{33304B37-86AB-9B42-9CF2-A1029A831563}" type="sibTrans" cxnId="{0E707957-C40D-F14A-889B-02D70D9FC8F2}">
      <dgm:prSet/>
      <dgm:spPr/>
      <dgm:t>
        <a:bodyPr/>
        <a:lstStyle/>
        <a:p>
          <a:endParaRPr lang="en-US"/>
        </a:p>
      </dgm:t>
    </dgm:pt>
    <dgm:pt modelId="{0CF1C4CB-5DE8-604A-83F5-B0C2D886AC0F}">
      <dgm:prSet phldrT="[Text]"/>
      <dgm:spPr/>
      <dgm:t>
        <a:bodyPr/>
        <a:lstStyle/>
        <a:p>
          <a:r>
            <a:rPr lang="en-US" dirty="0" smtClean="0"/>
            <a:t>Adjust</a:t>
          </a:r>
          <a:endParaRPr lang="en-US" dirty="0"/>
        </a:p>
      </dgm:t>
    </dgm:pt>
    <dgm:pt modelId="{3EDC597E-81D2-F84C-8360-80EE0BAF11A3}" type="parTrans" cxnId="{3E8042F8-FA49-A247-913D-895E468DEC2A}">
      <dgm:prSet/>
      <dgm:spPr/>
      <dgm:t>
        <a:bodyPr/>
        <a:lstStyle/>
        <a:p>
          <a:endParaRPr lang="en-US"/>
        </a:p>
      </dgm:t>
    </dgm:pt>
    <dgm:pt modelId="{44D1CFB5-A1FC-0E44-97A7-9A80F263BF48}" type="sibTrans" cxnId="{3E8042F8-FA49-A247-913D-895E468DEC2A}">
      <dgm:prSet/>
      <dgm:spPr/>
      <dgm:t>
        <a:bodyPr/>
        <a:lstStyle/>
        <a:p>
          <a:endParaRPr lang="en-US"/>
        </a:p>
      </dgm:t>
    </dgm:pt>
    <dgm:pt modelId="{5BE199FB-3FA5-BE4A-99B7-1D10EE7D1010}">
      <dgm:prSet/>
      <dgm:spPr/>
      <dgm:t>
        <a:bodyPr/>
        <a:lstStyle/>
        <a:p>
          <a:r>
            <a:rPr lang="en-US" dirty="0" smtClean="0"/>
            <a:t>Design </a:t>
          </a:r>
          <a:endParaRPr lang="en-US" dirty="0"/>
        </a:p>
      </dgm:t>
    </dgm:pt>
    <dgm:pt modelId="{D9E9BAB6-1EAF-A64E-9751-BDA2613A88AB}" type="parTrans" cxnId="{96E47AB8-0DB2-7246-BCD3-814055119A95}">
      <dgm:prSet/>
      <dgm:spPr/>
      <dgm:t>
        <a:bodyPr/>
        <a:lstStyle/>
        <a:p>
          <a:endParaRPr lang="en-US"/>
        </a:p>
      </dgm:t>
    </dgm:pt>
    <dgm:pt modelId="{C01EA86D-63CB-AA44-984E-4609745E2578}" type="sibTrans" cxnId="{96E47AB8-0DB2-7246-BCD3-814055119A95}">
      <dgm:prSet/>
      <dgm:spPr/>
      <dgm:t>
        <a:bodyPr/>
        <a:lstStyle/>
        <a:p>
          <a:endParaRPr lang="en-US"/>
        </a:p>
      </dgm:t>
    </dgm:pt>
    <dgm:pt modelId="{F6066FAB-DADE-C048-8E50-D809C8C126BF}" type="pres">
      <dgm:prSet presAssocID="{F323F98C-62AA-2647-876B-5C1D59AF3E4C}" presName="cycle" presStyleCnt="0">
        <dgm:presLayoutVars>
          <dgm:dir/>
          <dgm:resizeHandles val="exact"/>
        </dgm:presLayoutVars>
      </dgm:prSet>
      <dgm:spPr/>
      <dgm:t>
        <a:bodyPr/>
        <a:lstStyle/>
        <a:p>
          <a:endParaRPr lang="en-US"/>
        </a:p>
      </dgm:t>
    </dgm:pt>
    <dgm:pt modelId="{9F40AA12-9C8E-4849-BBEA-389D762DAE8E}" type="pres">
      <dgm:prSet presAssocID="{5EE2992D-8898-E34E-8FB8-4EA6F4B37D76}" presName="node" presStyleLbl="node1" presStyleIdx="0" presStyleCnt="5" custRadScaleRad="91155" custRadScaleInc="15190">
        <dgm:presLayoutVars>
          <dgm:bulletEnabled val="1"/>
        </dgm:presLayoutVars>
      </dgm:prSet>
      <dgm:spPr/>
      <dgm:t>
        <a:bodyPr/>
        <a:lstStyle/>
        <a:p>
          <a:endParaRPr lang="en-US"/>
        </a:p>
      </dgm:t>
    </dgm:pt>
    <dgm:pt modelId="{E1AD879A-3DD1-8B41-8A8F-12A5855D9224}" type="pres">
      <dgm:prSet presAssocID="{10526D0B-3CC8-A742-B6D8-B401C041CAB7}" presName="sibTrans" presStyleLbl="sibTrans2D1" presStyleIdx="0" presStyleCnt="5"/>
      <dgm:spPr/>
      <dgm:t>
        <a:bodyPr/>
        <a:lstStyle/>
        <a:p>
          <a:endParaRPr lang="en-US"/>
        </a:p>
      </dgm:t>
    </dgm:pt>
    <dgm:pt modelId="{7C17689C-3946-2B49-BB65-4E2E6E4A23E0}" type="pres">
      <dgm:prSet presAssocID="{10526D0B-3CC8-A742-B6D8-B401C041CAB7}" presName="connectorText" presStyleLbl="sibTrans2D1" presStyleIdx="0" presStyleCnt="5"/>
      <dgm:spPr/>
      <dgm:t>
        <a:bodyPr/>
        <a:lstStyle/>
        <a:p>
          <a:endParaRPr lang="en-US"/>
        </a:p>
      </dgm:t>
    </dgm:pt>
    <dgm:pt modelId="{9345B462-1F91-AB4E-926D-970E727CEED0}" type="pres">
      <dgm:prSet presAssocID="{5BE199FB-3FA5-BE4A-99B7-1D10EE7D1010}" presName="node" presStyleLbl="node1" presStyleIdx="1" presStyleCnt="5">
        <dgm:presLayoutVars>
          <dgm:bulletEnabled val="1"/>
        </dgm:presLayoutVars>
      </dgm:prSet>
      <dgm:spPr/>
      <dgm:t>
        <a:bodyPr/>
        <a:lstStyle/>
        <a:p>
          <a:endParaRPr lang="en-US"/>
        </a:p>
      </dgm:t>
    </dgm:pt>
    <dgm:pt modelId="{762C4E35-ED6C-C848-8E47-2D73F84CCCA2}" type="pres">
      <dgm:prSet presAssocID="{C01EA86D-63CB-AA44-984E-4609745E2578}" presName="sibTrans" presStyleLbl="sibTrans2D1" presStyleIdx="1" presStyleCnt="5"/>
      <dgm:spPr/>
      <dgm:t>
        <a:bodyPr/>
        <a:lstStyle/>
        <a:p>
          <a:endParaRPr lang="en-US"/>
        </a:p>
      </dgm:t>
    </dgm:pt>
    <dgm:pt modelId="{A3A6E047-15EB-1F48-88D8-1A763D1EFE39}" type="pres">
      <dgm:prSet presAssocID="{C01EA86D-63CB-AA44-984E-4609745E2578}" presName="connectorText" presStyleLbl="sibTrans2D1" presStyleIdx="1" presStyleCnt="5"/>
      <dgm:spPr/>
      <dgm:t>
        <a:bodyPr/>
        <a:lstStyle/>
        <a:p>
          <a:endParaRPr lang="en-US"/>
        </a:p>
      </dgm:t>
    </dgm:pt>
    <dgm:pt modelId="{61F287EC-73A6-DD4E-9467-91125F31DA50}" type="pres">
      <dgm:prSet presAssocID="{8D5CF59F-52E6-2546-93ED-81FAEB079339}" presName="node" presStyleLbl="node1" presStyleIdx="2" presStyleCnt="5">
        <dgm:presLayoutVars>
          <dgm:bulletEnabled val="1"/>
        </dgm:presLayoutVars>
      </dgm:prSet>
      <dgm:spPr/>
      <dgm:t>
        <a:bodyPr/>
        <a:lstStyle/>
        <a:p>
          <a:endParaRPr lang="en-US"/>
        </a:p>
      </dgm:t>
    </dgm:pt>
    <dgm:pt modelId="{8036B88E-8A42-8842-97DA-A55192841E13}" type="pres">
      <dgm:prSet presAssocID="{5967DCC6-7400-ED41-9CEE-B5A9B87FE41E}" presName="sibTrans" presStyleLbl="sibTrans2D1" presStyleIdx="2" presStyleCnt="5"/>
      <dgm:spPr/>
      <dgm:t>
        <a:bodyPr/>
        <a:lstStyle/>
        <a:p>
          <a:endParaRPr lang="en-US"/>
        </a:p>
      </dgm:t>
    </dgm:pt>
    <dgm:pt modelId="{04BB0398-D3CF-C74D-B5F5-8D0B20C5E063}" type="pres">
      <dgm:prSet presAssocID="{5967DCC6-7400-ED41-9CEE-B5A9B87FE41E}" presName="connectorText" presStyleLbl="sibTrans2D1" presStyleIdx="2" presStyleCnt="5"/>
      <dgm:spPr/>
      <dgm:t>
        <a:bodyPr/>
        <a:lstStyle/>
        <a:p>
          <a:endParaRPr lang="en-US"/>
        </a:p>
      </dgm:t>
    </dgm:pt>
    <dgm:pt modelId="{2FA04285-D636-D74F-8FB7-8AF9737CABF7}" type="pres">
      <dgm:prSet presAssocID="{3F352185-D815-DC4B-A27F-24B0997D760D}" presName="node" presStyleLbl="node1" presStyleIdx="3" presStyleCnt="5">
        <dgm:presLayoutVars>
          <dgm:bulletEnabled val="1"/>
        </dgm:presLayoutVars>
      </dgm:prSet>
      <dgm:spPr/>
      <dgm:t>
        <a:bodyPr/>
        <a:lstStyle/>
        <a:p>
          <a:endParaRPr lang="en-US"/>
        </a:p>
      </dgm:t>
    </dgm:pt>
    <dgm:pt modelId="{172703FB-BB38-9746-8C9B-BB5A3757485C}" type="pres">
      <dgm:prSet presAssocID="{33304B37-86AB-9B42-9CF2-A1029A831563}" presName="sibTrans" presStyleLbl="sibTrans2D1" presStyleIdx="3" presStyleCnt="5"/>
      <dgm:spPr/>
      <dgm:t>
        <a:bodyPr/>
        <a:lstStyle/>
        <a:p>
          <a:endParaRPr lang="en-US"/>
        </a:p>
      </dgm:t>
    </dgm:pt>
    <dgm:pt modelId="{4D433AB6-19BE-8441-B839-BB10BF97090B}" type="pres">
      <dgm:prSet presAssocID="{33304B37-86AB-9B42-9CF2-A1029A831563}" presName="connectorText" presStyleLbl="sibTrans2D1" presStyleIdx="3" presStyleCnt="5"/>
      <dgm:spPr/>
      <dgm:t>
        <a:bodyPr/>
        <a:lstStyle/>
        <a:p>
          <a:endParaRPr lang="en-US"/>
        </a:p>
      </dgm:t>
    </dgm:pt>
    <dgm:pt modelId="{F3DD529A-4D4D-8D43-91FB-7D86953CB057}" type="pres">
      <dgm:prSet presAssocID="{0CF1C4CB-5DE8-604A-83F5-B0C2D886AC0F}" presName="node" presStyleLbl="node1" presStyleIdx="4" presStyleCnt="5">
        <dgm:presLayoutVars>
          <dgm:bulletEnabled val="1"/>
        </dgm:presLayoutVars>
      </dgm:prSet>
      <dgm:spPr/>
      <dgm:t>
        <a:bodyPr/>
        <a:lstStyle/>
        <a:p>
          <a:endParaRPr lang="en-US"/>
        </a:p>
      </dgm:t>
    </dgm:pt>
    <dgm:pt modelId="{2B8420B8-8890-EE49-9930-2D50B2D94529}" type="pres">
      <dgm:prSet presAssocID="{44D1CFB5-A1FC-0E44-97A7-9A80F263BF48}" presName="sibTrans" presStyleLbl="sibTrans2D1" presStyleIdx="4" presStyleCnt="5"/>
      <dgm:spPr/>
      <dgm:t>
        <a:bodyPr/>
        <a:lstStyle/>
        <a:p>
          <a:endParaRPr lang="en-US"/>
        </a:p>
      </dgm:t>
    </dgm:pt>
    <dgm:pt modelId="{55CABF26-583B-F846-BEDE-829C8C7044A0}" type="pres">
      <dgm:prSet presAssocID="{44D1CFB5-A1FC-0E44-97A7-9A80F263BF48}" presName="connectorText" presStyleLbl="sibTrans2D1" presStyleIdx="4" presStyleCnt="5"/>
      <dgm:spPr/>
      <dgm:t>
        <a:bodyPr/>
        <a:lstStyle/>
        <a:p>
          <a:endParaRPr lang="en-US"/>
        </a:p>
      </dgm:t>
    </dgm:pt>
  </dgm:ptLst>
  <dgm:cxnLst>
    <dgm:cxn modelId="{4D846896-CE0D-4C4F-B508-E9A2F4CA1AD9}" type="presOf" srcId="{0CF1C4CB-5DE8-604A-83F5-B0C2D886AC0F}" destId="{F3DD529A-4D4D-8D43-91FB-7D86953CB057}" srcOrd="0" destOrd="0" presId="urn:microsoft.com/office/officeart/2005/8/layout/cycle2"/>
    <dgm:cxn modelId="{23B438E9-DA6C-4B49-91A8-43EFF6F5472F}" type="presOf" srcId="{10526D0B-3CC8-A742-B6D8-B401C041CAB7}" destId="{7C17689C-3946-2B49-BB65-4E2E6E4A23E0}" srcOrd="1" destOrd="0" presId="urn:microsoft.com/office/officeart/2005/8/layout/cycle2"/>
    <dgm:cxn modelId="{5ADFAA40-42E5-0347-BFCD-AF8752D8ED2C}" type="presOf" srcId="{5967DCC6-7400-ED41-9CEE-B5A9B87FE41E}" destId="{04BB0398-D3CF-C74D-B5F5-8D0B20C5E063}" srcOrd="1" destOrd="0" presId="urn:microsoft.com/office/officeart/2005/8/layout/cycle2"/>
    <dgm:cxn modelId="{FD9E9708-1AE2-8241-9B66-0A1420CA764D}" type="presOf" srcId="{8D5CF59F-52E6-2546-93ED-81FAEB079339}" destId="{61F287EC-73A6-DD4E-9467-91125F31DA50}" srcOrd="0" destOrd="0" presId="urn:microsoft.com/office/officeart/2005/8/layout/cycle2"/>
    <dgm:cxn modelId="{97320DFE-386C-3843-9113-72D30D425BCA}" type="presOf" srcId="{44D1CFB5-A1FC-0E44-97A7-9A80F263BF48}" destId="{2B8420B8-8890-EE49-9930-2D50B2D94529}" srcOrd="0" destOrd="0" presId="urn:microsoft.com/office/officeart/2005/8/layout/cycle2"/>
    <dgm:cxn modelId="{0E707957-C40D-F14A-889B-02D70D9FC8F2}" srcId="{F323F98C-62AA-2647-876B-5C1D59AF3E4C}" destId="{3F352185-D815-DC4B-A27F-24B0997D760D}" srcOrd="3" destOrd="0" parTransId="{73EC7630-50C8-EA49-AEAC-3EFA02DD06FA}" sibTransId="{33304B37-86AB-9B42-9CF2-A1029A831563}"/>
    <dgm:cxn modelId="{025258FC-23FA-7E4B-A3E3-D9401D11D34F}" type="presOf" srcId="{5EE2992D-8898-E34E-8FB8-4EA6F4B37D76}" destId="{9F40AA12-9C8E-4849-BBEA-389D762DAE8E}" srcOrd="0" destOrd="0" presId="urn:microsoft.com/office/officeart/2005/8/layout/cycle2"/>
    <dgm:cxn modelId="{F6AB3DB7-A3B9-254F-930C-AD3F99D29EA6}" type="presOf" srcId="{F323F98C-62AA-2647-876B-5C1D59AF3E4C}" destId="{F6066FAB-DADE-C048-8E50-D809C8C126BF}" srcOrd="0" destOrd="0" presId="urn:microsoft.com/office/officeart/2005/8/layout/cycle2"/>
    <dgm:cxn modelId="{4014013D-85F8-FE4D-92C8-B7BF8D6946EB}" type="presOf" srcId="{5967DCC6-7400-ED41-9CEE-B5A9B87FE41E}" destId="{8036B88E-8A42-8842-97DA-A55192841E13}" srcOrd="0" destOrd="0" presId="urn:microsoft.com/office/officeart/2005/8/layout/cycle2"/>
    <dgm:cxn modelId="{37555C87-5872-0D4A-A49C-862F04D2F12F}" type="presOf" srcId="{33304B37-86AB-9B42-9CF2-A1029A831563}" destId="{172703FB-BB38-9746-8C9B-BB5A3757485C}" srcOrd="0" destOrd="0" presId="urn:microsoft.com/office/officeart/2005/8/layout/cycle2"/>
    <dgm:cxn modelId="{3E8042F8-FA49-A247-913D-895E468DEC2A}" srcId="{F323F98C-62AA-2647-876B-5C1D59AF3E4C}" destId="{0CF1C4CB-5DE8-604A-83F5-B0C2D886AC0F}" srcOrd="4" destOrd="0" parTransId="{3EDC597E-81D2-F84C-8360-80EE0BAF11A3}" sibTransId="{44D1CFB5-A1FC-0E44-97A7-9A80F263BF48}"/>
    <dgm:cxn modelId="{A580BF3C-0108-4344-90C0-E817E2A7CE1E}" type="presOf" srcId="{33304B37-86AB-9B42-9CF2-A1029A831563}" destId="{4D433AB6-19BE-8441-B839-BB10BF97090B}" srcOrd="1" destOrd="0" presId="urn:microsoft.com/office/officeart/2005/8/layout/cycle2"/>
    <dgm:cxn modelId="{E279556F-2E16-5D48-AE20-041C802006A0}" type="presOf" srcId="{10526D0B-3CC8-A742-B6D8-B401C041CAB7}" destId="{E1AD879A-3DD1-8B41-8A8F-12A5855D9224}" srcOrd="0" destOrd="0" presId="urn:microsoft.com/office/officeart/2005/8/layout/cycle2"/>
    <dgm:cxn modelId="{1B2D1162-6EF5-C144-A0BA-118708B47FE4}" type="presOf" srcId="{C01EA86D-63CB-AA44-984E-4609745E2578}" destId="{762C4E35-ED6C-C848-8E47-2D73F84CCCA2}" srcOrd="0" destOrd="0" presId="urn:microsoft.com/office/officeart/2005/8/layout/cycle2"/>
    <dgm:cxn modelId="{F85BF493-09CB-BD46-BE27-EF29A4437899}" type="presOf" srcId="{5BE199FB-3FA5-BE4A-99B7-1D10EE7D1010}" destId="{9345B462-1F91-AB4E-926D-970E727CEED0}" srcOrd="0" destOrd="0" presId="urn:microsoft.com/office/officeart/2005/8/layout/cycle2"/>
    <dgm:cxn modelId="{EEFA3FF0-5E5E-F549-A0CC-C5434C55F043}" type="presOf" srcId="{C01EA86D-63CB-AA44-984E-4609745E2578}" destId="{A3A6E047-15EB-1F48-88D8-1A763D1EFE39}" srcOrd="1" destOrd="0" presId="urn:microsoft.com/office/officeart/2005/8/layout/cycle2"/>
    <dgm:cxn modelId="{96E47AB8-0DB2-7246-BCD3-814055119A95}" srcId="{F323F98C-62AA-2647-876B-5C1D59AF3E4C}" destId="{5BE199FB-3FA5-BE4A-99B7-1D10EE7D1010}" srcOrd="1" destOrd="0" parTransId="{D9E9BAB6-1EAF-A64E-9751-BDA2613A88AB}" sibTransId="{C01EA86D-63CB-AA44-984E-4609745E2578}"/>
    <dgm:cxn modelId="{A7F9183F-A5B1-5B43-9F90-84D7585685DA}" type="presOf" srcId="{44D1CFB5-A1FC-0E44-97A7-9A80F263BF48}" destId="{55CABF26-583B-F846-BEDE-829C8C7044A0}" srcOrd="1" destOrd="0" presId="urn:microsoft.com/office/officeart/2005/8/layout/cycle2"/>
    <dgm:cxn modelId="{F5C158D1-4CBE-4C4A-BEA0-9197A674745B}" srcId="{F323F98C-62AA-2647-876B-5C1D59AF3E4C}" destId="{5EE2992D-8898-E34E-8FB8-4EA6F4B37D76}" srcOrd="0" destOrd="0" parTransId="{6C088ECC-6325-634D-9D5B-7BA1F02FF50C}" sibTransId="{10526D0B-3CC8-A742-B6D8-B401C041CAB7}"/>
    <dgm:cxn modelId="{0BF91813-C844-BE4A-BDFD-5A393B6C5DA8}" srcId="{F323F98C-62AA-2647-876B-5C1D59AF3E4C}" destId="{8D5CF59F-52E6-2546-93ED-81FAEB079339}" srcOrd="2" destOrd="0" parTransId="{C5E444A3-6F07-354E-A4B9-A31475966CB1}" sibTransId="{5967DCC6-7400-ED41-9CEE-B5A9B87FE41E}"/>
    <dgm:cxn modelId="{F7FFAA2F-6F65-5143-B3CC-EE4241C0C90D}" type="presOf" srcId="{3F352185-D815-DC4B-A27F-24B0997D760D}" destId="{2FA04285-D636-D74F-8FB7-8AF9737CABF7}" srcOrd="0" destOrd="0" presId="urn:microsoft.com/office/officeart/2005/8/layout/cycle2"/>
    <dgm:cxn modelId="{32CBDE26-9F89-4A4F-9667-BCA85AA1ED46}" type="presParOf" srcId="{F6066FAB-DADE-C048-8E50-D809C8C126BF}" destId="{9F40AA12-9C8E-4849-BBEA-389D762DAE8E}" srcOrd="0" destOrd="0" presId="urn:microsoft.com/office/officeart/2005/8/layout/cycle2"/>
    <dgm:cxn modelId="{D07E0DFE-6299-9541-8874-6DB3A6251B5D}" type="presParOf" srcId="{F6066FAB-DADE-C048-8E50-D809C8C126BF}" destId="{E1AD879A-3DD1-8B41-8A8F-12A5855D9224}" srcOrd="1" destOrd="0" presId="urn:microsoft.com/office/officeart/2005/8/layout/cycle2"/>
    <dgm:cxn modelId="{B0DBF141-BC61-1B4D-BC13-DB5553EFCD4C}" type="presParOf" srcId="{E1AD879A-3DD1-8B41-8A8F-12A5855D9224}" destId="{7C17689C-3946-2B49-BB65-4E2E6E4A23E0}" srcOrd="0" destOrd="0" presId="urn:microsoft.com/office/officeart/2005/8/layout/cycle2"/>
    <dgm:cxn modelId="{C1B6EC0E-8565-BF49-A539-E2210872588F}" type="presParOf" srcId="{F6066FAB-DADE-C048-8E50-D809C8C126BF}" destId="{9345B462-1F91-AB4E-926D-970E727CEED0}" srcOrd="2" destOrd="0" presId="urn:microsoft.com/office/officeart/2005/8/layout/cycle2"/>
    <dgm:cxn modelId="{A599C63D-7389-774D-8A4A-EA3E057DDCA4}" type="presParOf" srcId="{F6066FAB-DADE-C048-8E50-D809C8C126BF}" destId="{762C4E35-ED6C-C848-8E47-2D73F84CCCA2}" srcOrd="3" destOrd="0" presId="urn:microsoft.com/office/officeart/2005/8/layout/cycle2"/>
    <dgm:cxn modelId="{07115467-AE76-D94A-AAB8-110C88F72F80}" type="presParOf" srcId="{762C4E35-ED6C-C848-8E47-2D73F84CCCA2}" destId="{A3A6E047-15EB-1F48-88D8-1A763D1EFE39}" srcOrd="0" destOrd="0" presId="urn:microsoft.com/office/officeart/2005/8/layout/cycle2"/>
    <dgm:cxn modelId="{FE565C2D-1BDB-D840-940C-66191DA36633}" type="presParOf" srcId="{F6066FAB-DADE-C048-8E50-D809C8C126BF}" destId="{61F287EC-73A6-DD4E-9467-91125F31DA50}" srcOrd="4" destOrd="0" presId="urn:microsoft.com/office/officeart/2005/8/layout/cycle2"/>
    <dgm:cxn modelId="{11BD9E28-4214-0E40-814B-05D9D33B1A3C}" type="presParOf" srcId="{F6066FAB-DADE-C048-8E50-D809C8C126BF}" destId="{8036B88E-8A42-8842-97DA-A55192841E13}" srcOrd="5" destOrd="0" presId="urn:microsoft.com/office/officeart/2005/8/layout/cycle2"/>
    <dgm:cxn modelId="{27CECC2E-D0BF-894E-9477-64DF96AAE687}" type="presParOf" srcId="{8036B88E-8A42-8842-97DA-A55192841E13}" destId="{04BB0398-D3CF-C74D-B5F5-8D0B20C5E063}" srcOrd="0" destOrd="0" presId="urn:microsoft.com/office/officeart/2005/8/layout/cycle2"/>
    <dgm:cxn modelId="{570B412D-C100-3246-BD35-2E06351658F1}" type="presParOf" srcId="{F6066FAB-DADE-C048-8E50-D809C8C126BF}" destId="{2FA04285-D636-D74F-8FB7-8AF9737CABF7}" srcOrd="6" destOrd="0" presId="urn:microsoft.com/office/officeart/2005/8/layout/cycle2"/>
    <dgm:cxn modelId="{D481ECF8-1AC0-7242-ADD2-CDDBC7037516}" type="presParOf" srcId="{F6066FAB-DADE-C048-8E50-D809C8C126BF}" destId="{172703FB-BB38-9746-8C9B-BB5A3757485C}" srcOrd="7" destOrd="0" presId="urn:microsoft.com/office/officeart/2005/8/layout/cycle2"/>
    <dgm:cxn modelId="{6CFABE74-75B4-4545-BAE8-B3399BC3339E}" type="presParOf" srcId="{172703FB-BB38-9746-8C9B-BB5A3757485C}" destId="{4D433AB6-19BE-8441-B839-BB10BF97090B}" srcOrd="0" destOrd="0" presId="urn:microsoft.com/office/officeart/2005/8/layout/cycle2"/>
    <dgm:cxn modelId="{E056E508-9E2E-5B4C-9EEA-1A2926F7DB4C}" type="presParOf" srcId="{F6066FAB-DADE-C048-8E50-D809C8C126BF}" destId="{F3DD529A-4D4D-8D43-91FB-7D86953CB057}" srcOrd="8" destOrd="0" presId="urn:microsoft.com/office/officeart/2005/8/layout/cycle2"/>
    <dgm:cxn modelId="{F0475660-4A81-AC4B-B204-E62B3B0D78B3}" type="presParOf" srcId="{F6066FAB-DADE-C048-8E50-D809C8C126BF}" destId="{2B8420B8-8890-EE49-9930-2D50B2D94529}" srcOrd="9" destOrd="0" presId="urn:microsoft.com/office/officeart/2005/8/layout/cycle2"/>
    <dgm:cxn modelId="{F087CC4A-D5EF-CD46-91B7-BD194C9B3170}" type="presParOf" srcId="{2B8420B8-8890-EE49-9930-2D50B2D94529}" destId="{55CABF26-583B-F846-BEDE-829C8C7044A0}"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0AA12-9C8E-4849-BBEA-389D762DAE8E}">
      <dsp:nvSpPr>
        <dsp:cNvPr id="0" name=""/>
        <dsp:cNvSpPr/>
      </dsp:nvSpPr>
      <dsp:spPr>
        <a:xfrm>
          <a:off x="1044103" y="90623"/>
          <a:ext cx="761899" cy="761899"/>
        </a:xfrm>
        <a:prstGeom prst="ellipse">
          <a:avLst/>
        </a:prstGeom>
        <a:gradFill rotWithShape="0">
          <a:gsLst>
            <a:gs pos="0">
              <a:schemeClr val="accent5">
                <a:shade val="50000"/>
                <a:hueOff val="0"/>
                <a:satOff val="0"/>
                <a:lumOff val="0"/>
                <a:alphaOff val="0"/>
                <a:tint val="100000"/>
                <a:shade val="100000"/>
                <a:satMod val="130000"/>
              </a:schemeClr>
            </a:gs>
            <a:gs pos="100000">
              <a:schemeClr val="accent5">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Define and Identify</a:t>
          </a:r>
          <a:endParaRPr lang="en-US" sz="1200" kern="1200" dirty="0"/>
        </a:p>
      </dsp:txBody>
      <dsp:txXfrm>
        <a:off x="1155681" y="202201"/>
        <a:ext cx="538743" cy="538743"/>
      </dsp:txXfrm>
    </dsp:sp>
    <dsp:sp modelId="{E1AD879A-3DD1-8B41-8A8F-12A5855D9224}">
      <dsp:nvSpPr>
        <dsp:cNvPr id="0" name=""/>
        <dsp:cNvSpPr/>
      </dsp:nvSpPr>
      <dsp:spPr>
        <a:xfrm rot="2081978">
          <a:off x="1773148" y="631911"/>
          <a:ext cx="138294" cy="257141"/>
        </a:xfrm>
        <a:prstGeom prst="rightArrow">
          <a:avLst>
            <a:gd name="adj1" fmla="val 60000"/>
            <a:gd name="adj2" fmla="val 50000"/>
          </a:avLst>
        </a:prstGeom>
        <a:gradFill rotWithShape="0">
          <a:gsLst>
            <a:gs pos="0">
              <a:schemeClr val="accent5">
                <a:shade val="90000"/>
                <a:hueOff val="0"/>
                <a:satOff val="0"/>
                <a:lumOff val="0"/>
                <a:alphaOff val="0"/>
                <a:tint val="100000"/>
                <a:shade val="100000"/>
                <a:satMod val="130000"/>
              </a:schemeClr>
            </a:gs>
            <a:gs pos="100000">
              <a:schemeClr val="accent5">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776837" y="671530"/>
        <a:ext cx="96806" cy="154285"/>
      </dsp:txXfrm>
    </dsp:sp>
    <dsp:sp modelId="{9345B462-1F91-AB4E-926D-970E727CEED0}">
      <dsp:nvSpPr>
        <dsp:cNvPr id="0" name=""/>
        <dsp:cNvSpPr/>
      </dsp:nvSpPr>
      <dsp:spPr>
        <a:xfrm>
          <a:off x="1885024" y="672896"/>
          <a:ext cx="761899" cy="761899"/>
        </a:xfrm>
        <a:prstGeom prst="ellipse">
          <a:avLst/>
        </a:prstGeom>
        <a:gradFill rotWithShape="0">
          <a:gsLst>
            <a:gs pos="0">
              <a:schemeClr val="accent5">
                <a:shade val="50000"/>
                <a:hueOff val="101189"/>
                <a:satOff val="-2238"/>
                <a:lumOff val="16795"/>
                <a:alphaOff val="0"/>
                <a:tint val="100000"/>
                <a:shade val="100000"/>
                <a:satMod val="130000"/>
              </a:schemeClr>
            </a:gs>
            <a:gs pos="100000">
              <a:schemeClr val="accent5">
                <a:shade val="50000"/>
                <a:hueOff val="101189"/>
                <a:satOff val="-2238"/>
                <a:lumOff val="1679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Design </a:t>
          </a:r>
          <a:endParaRPr lang="en-US" sz="1200" kern="1200" dirty="0"/>
        </a:p>
      </dsp:txBody>
      <dsp:txXfrm>
        <a:off x="1996602" y="784474"/>
        <a:ext cx="538743" cy="538743"/>
      </dsp:txXfrm>
    </dsp:sp>
    <dsp:sp modelId="{762C4E35-ED6C-C848-8E47-2D73F84CCCA2}">
      <dsp:nvSpPr>
        <dsp:cNvPr id="0" name=""/>
        <dsp:cNvSpPr/>
      </dsp:nvSpPr>
      <dsp:spPr>
        <a:xfrm rot="6480000">
          <a:off x="1989765" y="1463791"/>
          <a:ext cx="202469" cy="257141"/>
        </a:xfrm>
        <a:prstGeom prst="rightArrow">
          <a:avLst>
            <a:gd name="adj1" fmla="val 60000"/>
            <a:gd name="adj2" fmla="val 50000"/>
          </a:avLst>
        </a:prstGeom>
        <a:gradFill rotWithShape="0">
          <a:gsLst>
            <a:gs pos="0">
              <a:schemeClr val="accent5">
                <a:shade val="90000"/>
                <a:hueOff val="106331"/>
                <a:satOff val="-2657"/>
                <a:lumOff val="12713"/>
                <a:alphaOff val="0"/>
                <a:tint val="100000"/>
                <a:shade val="100000"/>
                <a:satMod val="130000"/>
              </a:schemeClr>
            </a:gs>
            <a:gs pos="100000">
              <a:schemeClr val="accent5">
                <a:shade val="90000"/>
                <a:hueOff val="106331"/>
                <a:satOff val="-2657"/>
                <a:lumOff val="127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029521" y="1486335"/>
        <a:ext cx="141728" cy="154285"/>
      </dsp:txXfrm>
    </dsp:sp>
    <dsp:sp modelId="{61F287EC-73A6-DD4E-9467-91125F31DA50}">
      <dsp:nvSpPr>
        <dsp:cNvPr id="0" name=""/>
        <dsp:cNvSpPr/>
      </dsp:nvSpPr>
      <dsp:spPr>
        <a:xfrm>
          <a:off x="1531534" y="1760827"/>
          <a:ext cx="761899" cy="761899"/>
        </a:xfrm>
        <a:prstGeom prst="ellipse">
          <a:avLst/>
        </a:prstGeom>
        <a:gradFill rotWithShape="0">
          <a:gsLst>
            <a:gs pos="0">
              <a:schemeClr val="accent5">
                <a:shade val="50000"/>
                <a:hueOff val="202378"/>
                <a:satOff val="-4476"/>
                <a:lumOff val="33590"/>
                <a:alphaOff val="0"/>
                <a:tint val="100000"/>
                <a:shade val="100000"/>
                <a:satMod val="130000"/>
              </a:schemeClr>
            </a:gs>
            <a:gs pos="100000">
              <a:schemeClr val="accent5">
                <a:shade val="50000"/>
                <a:hueOff val="202378"/>
                <a:satOff val="-4476"/>
                <a:lumOff val="3359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Review</a:t>
          </a:r>
          <a:endParaRPr lang="en-US" sz="1200" kern="1200" dirty="0"/>
        </a:p>
      </dsp:txBody>
      <dsp:txXfrm>
        <a:off x="1643112" y="1872405"/>
        <a:ext cx="538743" cy="538743"/>
      </dsp:txXfrm>
    </dsp:sp>
    <dsp:sp modelId="{8036B88E-8A42-8842-97DA-A55192841E13}">
      <dsp:nvSpPr>
        <dsp:cNvPr id="0" name=""/>
        <dsp:cNvSpPr/>
      </dsp:nvSpPr>
      <dsp:spPr>
        <a:xfrm rot="10800000">
          <a:off x="1245020" y="2013206"/>
          <a:ext cx="202469" cy="257141"/>
        </a:xfrm>
        <a:prstGeom prst="rightArrow">
          <a:avLst>
            <a:gd name="adj1" fmla="val 60000"/>
            <a:gd name="adj2" fmla="val 50000"/>
          </a:avLst>
        </a:prstGeom>
        <a:gradFill rotWithShape="0">
          <a:gsLst>
            <a:gs pos="0">
              <a:schemeClr val="accent5">
                <a:shade val="90000"/>
                <a:hueOff val="212662"/>
                <a:satOff val="-5314"/>
                <a:lumOff val="25426"/>
                <a:alphaOff val="0"/>
                <a:tint val="100000"/>
                <a:shade val="100000"/>
                <a:satMod val="130000"/>
              </a:schemeClr>
            </a:gs>
            <a:gs pos="100000">
              <a:schemeClr val="accent5">
                <a:shade val="90000"/>
                <a:hueOff val="212662"/>
                <a:satOff val="-5314"/>
                <a:lumOff val="2542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305761" y="2064634"/>
        <a:ext cx="141728" cy="154285"/>
      </dsp:txXfrm>
    </dsp:sp>
    <dsp:sp modelId="{2FA04285-D636-D74F-8FB7-8AF9737CABF7}">
      <dsp:nvSpPr>
        <dsp:cNvPr id="0" name=""/>
        <dsp:cNvSpPr/>
      </dsp:nvSpPr>
      <dsp:spPr>
        <a:xfrm>
          <a:off x="387615" y="1760827"/>
          <a:ext cx="761899" cy="761899"/>
        </a:xfrm>
        <a:prstGeom prst="ellipse">
          <a:avLst/>
        </a:prstGeom>
        <a:gradFill rotWithShape="0">
          <a:gsLst>
            <a:gs pos="0">
              <a:schemeClr val="accent5">
                <a:shade val="50000"/>
                <a:hueOff val="202378"/>
                <a:satOff val="-4476"/>
                <a:lumOff val="33590"/>
                <a:alphaOff val="0"/>
                <a:tint val="100000"/>
                <a:shade val="100000"/>
                <a:satMod val="130000"/>
              </a:schemeClr>
            </a:gs>
            <a:gs pos="100000">
              <a:schemeClr val="accent5">
                <a:shade val="50000"/>
                <a:hueOff val="202378"/>
                <a:satOff val="-4476"/>
                <a:lumOff val="3359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Assess</a:t>
          </a:r>
          <a:endParaRPr lang="en-US" sz="1200" kern="1200" dirty="0"/>
        </a:p>
      </dsp:txBody>
      <dsp:txXfrm>
        <a:off x="499193" y="1872405"/>
        <a:ext cx="538743" cy="538743"/>
      </dsp:txXfrm>
    </dsp:sp>
    <dsp:sp modelId="{172703FB-BB38-9746-8C9B-BB5A3757485C}">
      <dsp:nvSpPr>
        <dsp:cNvPr id="0" name=""/>
        <dsp:cNvSpPr/>
      </dsp:nvSpPr>
      <dsp:spPr>
        <a:xfrm rot="15120000">
          <a:off x="492356" y="1474691"/>
          <a:ext cx="202469" cy="257141"/>
        </a:xfrm>
        <a:prstGeom prst="rightArrow">
          <a:avLst>
            <a:gd name="adj1" fmla="val 60000"/>
            <a:gd name="adj2" fmla="val 50000"/>
          </a:avLst>
        </a:prstGeom>
        <a:gradFill rotWithShape="0">
          <a:gsLst>
            <a:gs pos="0">
              <a:schemeClr val="accent5">
                <a:shade val="90000"/>
                <a:hueOff val="212662"/>
                <a:satOff val="-5314"/>
                <a:lumOff val="25426"/>
                <a:alphaOff val="0"/>
                <a:tint val="100000"/>
                <a:shade val="100000"/>
                <a:satMod val="130000"/>
              </a:schemeClr>
            </a:gs>
            <a:gs pos="100000">
              <a:schemeClr val="accent5">
                <a:shade val="90000"/>
                <a:hueOff val="212662"/>
                <a:satOff val="-5314"/>
                <a:lumOff val="2542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532112" y="1555003"/>
        <a:ext cx="141728" cy="154285"/>
      </dsp:txXfrm>
    </dsp:sp>
    <dsp:sp modelId="{F3DD529A-4D4D-8D43-91FB-7D86953CB057}">
      <dsp:nvSpPr>
        <dsp:cNvPr id="0" name=""/>
        <dsp:cNvSpPr/>
      </dsp:nvSpPr>
      <dsp:spPr>
        <a:xfrm>
          <a:off x="34125" y="672896"/>
          <a:ext cx="761899" cy="761899"/>
        </a:xfrm>
        <a:prstGeom prst="ellipse">
          <a:avLst/>
        </a:prstGeom>
        <a:gradFill rotWithShape="0">
          <a:gsLst>
            <a:gs pos="0">
              <a:schemeClr val="accent5">
                <a:shade val="50000"/>
                <a:hueOff val="101189"/>
                <a:satOff val="-2238"/>
                <a:lumOff val="16795"/>
                <a:alphaOff val="0"/>
                <a:tint val="100000"/>
                <a:shade val="100000"/>
                <a:satMod val="130000"/>
              </a:schemeClr>
            </a:gs>
            <a:gs pos="100000">
              <a:schemeClr val="accent5">
                <a:shade val="50000"/>
                <a:hueOff val="101189"/>
                <a:satOff val="-2238"/>
                <a:lumOff val="1679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Adjust</a:t>
          </a:r>
          <a:endParaRPr lang="en-US" sz="1200" kern="1200" dirty="0"/>
        </a:p>
      </dsp:txBody>
      <dsp:txXfrm>
        <a:off x="145703" y="784474"/>
        <a:ext cx="538743" cy="538743"/>
      </dsp:txXfrm>
    </dsp:sp>
    <dsp:sp modelId="{2B8420B8-8890-EE49-9930-2D50B2D94529}">
      <dsp:nvSpPr>
        <dsp:cNvPr id="0" name=""/>
        <dsp:cNvSpPr/>
      </dsp:nvSpPr>
      <dsp:spPr>
        <a:xfrm rot="19802141">
          <a:off x="807781" y="637165"/>
          <a:ext cx="214068" cy="257141"/>
        </a:xfrm>
        <a:prstGeom prst="rightArrow">
          <a:avLst>
            <a:gd name="adj1" fmla="val 60000"/>
            <a:gd name="adj2" fmla="val 50000"/>
          </a:avLst>
        </a:prstGeom>
        <a:gradFill rotWithShape="0">
          <a:gsLst>
            <a:gs pos="0">
              <a:schemeClr val="accent5">
                <a:shade val="90000"/>
                <a:hueOff val="106331"/>
                <a:satOff val="-2657"/>
                <a:lumOff val="12713"/>
                <a:alphaOff val="0"/>
                <a:tint val="100000"/>
                <a:shade val="100000"/>
                <a:satMod val="130000"/>
              </a:schemeClr>
            </a:gs>
            <a:gs pos="100000">
              <a:schemeClr val="accent5">
                <a:shade val="90000"/>
                <a:hueOff val="106331"/>
                <a:satOff val="-2657"/>
                <a:lumOff val="127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812073" y="704631"/>
        <a:ext cx="149848" cy="1542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2BBF75-793F-8241-A8FE-1450F2AA78DA}" type="datetime1">
              <a:rPr lang="en-CA" smtClean="0"/>
              <a:pPr/>
              <a:t>10/08/2014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15E8F1-9CEC-7048-98F5-8216C53AA1A2}" type="slidenum">
              <a:rPr lang="en-US" smtClean="0"/>
              <a:pPr/>
              <a:t>‹#›</a:t>
            </a:fld>
            <a:endParaRPr lang="en-US"/>
          </a:p>
        </p:txBody>
      </p:sp>
    </p:spTree>
    <p:extLst>
      <p:ext uri="{BB962C8B-B14F-4D97-AF65-F5344CB8AC3E}">
        <p14:creationId xmlns:p14="http://schemas.microsoft.com/office/powerpoint/2010/main" xmlns="" val="16736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1AB34-7103-0B46-AEDB-C98EAD98E4DD}" type="datetime1">
              <a:rPr lang="en-CA" smtClean="0"/>
              <a:pPr/>
              <a:t>10/08/2014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90E92-4574-2B4F-88E9-F964D32B4E21}" type="slidenum">
              <a:rPr lang="en-US" smtClean="0"/>
              <a:pPr/>
              <a:t>‹#›</a:t>
            </a:fld>
            <a:endParaRPr lang="en-US"/>
          </a:p>
        </p:txBody>
      </p:sp>
    </p:spTree>
    <p:extLst>
      <p:ext uri="{BB962C8B-B14F-4D97-AF65-F5344CB8AC3E}">
        <p14:creationId xmlns:p14="http://schemas.microsoft.com/office/powerpoint/2010/main" xmlns="" val="19489449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2</a:t>
            </a:fld>
            <a:endParaRPr lang="en-US"/>
          </a:p>
        </p:txBody>
      </p:sp>
    </p:spTree>
    <p:extLst>
      <p:ext uri="{BB962C8B-B14F-4D97-AF65-F5344CB8AC3E}">
        <p14:creationId xmlns:p14="http://schemas.microsoft.com/office/powerpoint/2010/main" xmlns="" val="371050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14</a:t>
            </a:fld>
            <a:endParaRPr lang="en-US"/>
          </a:p>
        </p:txBody>
      </p:sp>
    </p:spTree>
    <p:extLst>
      <p:ext uri="{BB962C8B-B14F-4D97-AF65-F5344CB8AC3E}">
        <p14:creationId xmlns:p14="http://schemas.microsoft.com/office/powerpoint/2010/main" xmlns="" val="231643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18</a:t>
            </a:fld>
            <a:endParaRPr lang="en-US"/>
          </a:p>
        </p:txBody>
      </p:sp>
    </p:spTree>
    <p:extLst>
      <p:ext uri="{BB962C8B-B14F-4D97-AF65-F5344CB8AC3E}">
        <p14:creationId xmlns:p14="http://schemas.microsoft.com/office/powerpoint/2010/main" xmlns="" val="231643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proposed zoning approach for the Seychelles is to use "objective" based zoning (see Section 2). This approach is proposed for several reasons.  Firstly, a use-based or ecologically-based approach both require quite a lot of data in order to delineate zones.  At this point in the planning process, data layers for uses and activities are sparse thus it is not possible to allocate space based on specific uses.  Secondly, the goal of the plan is for existing and future uses. By using a zoning approach that is flexible enough to include existing uses and possible future uses, zoning will be able to adapt over time.  Finally, an objective-based approach clearly </a:t>
            </a:r>
            <a:r>
              <a:rPr lang="en-US" sz="1200" kern="1200" dirty="0" err="1" smtClean="0">
                <a:solidFill>
                  <a:schemeClr val="tx1"/>
                </a:solidFill>
                <a:effectLst/>
                <a:latin typeface="+mn-lt"/>
                <a:ea typeface="+mn-ea"/>
                <a:cs typeface="+mn-cs"/>
              </a:rPr>
              <a:t>emphasises</a:t>
            </a:r>
            <a:r>
              <a:rPr lang="en-US" sz="1200" kern="1200" dirty="0" smtClean="0">
                <a:solidFill>
                  <a:schemeClr val="tx1"/>
                </a:solidFill>
                <a:effectLst/>
                <a:latin typeface="+mn-lt"/>
                <a:ea typeface="+mn-ea"/>
                <a:cs typeface="+mn-cs"/>
              </a:rPr>
              <a:t> or identifies to the marine users, public, and resource managers the purpose of the zone. Management, enforcement and regulation of the zone can be mandated by the objective rather than be individual uses.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990E92-4574-2B4F-88E9-F964D32B4E21}" type="slidenum">
              <a:rPr lang="en-US" smtClean="0"/>
              <a:pPr/>
              <a:t>26</a:t>
            </a:fld>
            <a:endParaRPr lang="en-US"/>
          </a:p>
        </p:txBody>
      </p:sp>
    </p:spTree>
    <p:extLst>
      <p:ext uri="{BB962C8B-B14F-4D97-AF65-F5344CB8AC3E}">
        <p14:creationId xmlns:p14="http://schemas.microsoft.com/office/powerpoint/2010/main" xmlns="" val="244992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zone types were developed after careful consideration of advice from workshop #2, marine plans around the world, the challenges in implementation and governance, lessons learned from other processes, emerging economic opportunities, climate change, conservation, and balancing innovation with practicality. </a:t>
            </a:r>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27</a:t>
            </a:fld>
            <a:endParaRPr lang="en-US"/>
          </a:p>
        </p:txBody>
      </p:sp>
    </p:spTree>
    <p:extLst>
      <p:ext uri="{BB962C8B-B14F-4D97-AF65-F5344CB8AC3E}">
        <p14:creationId xmlns:p14="http://schemas.microsoft.com/office/powerpoint/2010/main" xmlns="" val="286817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28</a:t>
            </a:fld>
            <a:endParaRPr lang="en-US"/>
          </a:p>
        </p:txBody>
      </p:sp>
    </p:spTree>
    <p:extLst>
      <p:ext uri="{BB962C8B-B14F-4D97-AF65-F5344CB8AC3E}">
        <p14:creationId xmlns:p14="http://schemas.microsoft.com/office/powerpoint/2010/main" xmlns="" val="231643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Zoning. Definition of zoning is taken from </a:t>
            </a:r>
            <a:r>
              <a:rPr lang="en-GB" sz="1200" kern="1200" dirty="0" err="1" smtClean="0">
                <a:solidFill>
                  <a:schemeClr val="tx1"/>
                </a:solidFill>
                <a:effectLst/>
                <a:latin typeface="+mn-lt"/>
                <a:ea typeface="+mn-ea"/>
                <a:cs typeface="+mn-cs"/>
              </a:rPr>
              <a:t>Tundi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Agardy's</a:t>
            </a:r>
            <a:r>
              <a:rPr lang="en-GB" sz="1200" kern="1200" dirty="0" smtClean="0">
                <a:solidFill>
                  <a:schemeClr val="tx1"/>
                </a:solidFill>
                <a:effectLst/>
                <a:latin typeface="+mn-lt"/>
                <a:ea typeface="+mn-ea"/>
                <a:cs typeface="+mn-cs"/>
              </a:rPr>
              <a:t> 2010 book.   Zoning already exists in the ocean, as folks know.  Zoning is familiar to people on land.  It is a method to allocate space and in the context of marine spatial planning, is intended to achieve several benefits.  Zoning supports marine spatial planning objectives.  Some zoning is regulatory and regulated by laws.  Other times, zoning develops policy guidance.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3</a:t>
            </a:fld>
            <a:endParaRPr lang="en-US"/>
          </a:p>
        </p:txBody>
      </p:sp>
    </p:spTree>
    <p:extLst>
      <p:ext uri="{BB962C8B-B14F-4D97-AF65-F5344CB8AC3E}">
        <p14:creationId xmlns:p14="http://schemas.microsoft.com/office/powerpoint/2010/main" xmlns="" val="343487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Benefits. There are numerous benefits to zoning, and these are just a few.  [can read out a few of the benefits]. Take home message is that zoning in the context of marine spatial planning would address multiple objectives (i.e., ecological, economic, social, cultural, governance).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4</a:t>
            </a:fld>
            <a:endParaRPr lang="en-US"/>
          </a:p>
        </p:txBody>
      </p:sp>
    </p:spTree>
    <p:extLst>
      <p:ext uri="{BB962C8B-B14F-4D97-AF65-F5344CB8AC3E}">
        <p14:creationId xmlns:p14="http://schemas.microsoft.com/office/powerpoint/2010/main" xmlns="" val="402761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
            </a:r>
            <a:r>
              <a:rPr lang="en-US" baseline="0" dirty="0" smtClean="0"/>
              <a:t> Kitts and Nevis</a:t>
            </a:r>
          </a:p>
          <a:p>
            <a:r>
              <a:rPr lang="en-US" dirty="0" smtClean="0"/>
              <a:t>Pros: two zones</a:t>
            </a:r>
            <a:r>
              <a:rPr lang="en-US" baseline="0" dirty="0" smtClean="0"/>
              <a:t> for uses identify the primary activity or use: 1) Fishing, and 2) Conservation</a:t>
            </a:r>
          </a:p>
          <a:p>
            <a:r>
              <a:rPr lang="en-US" baseline="0" dirty="0" smtClean="0"/>
              <a:t>Cons: three of the multi-use zones have overlapping uses and no clear objective that differentiates them. What is different about multi-use red, yellow and green/stripe? </a:t>
            </a:r>
          </a:p>
          <a:p>
            <a:endParaRPr lang="en-US" baseline="0" dirty="0" smtClean="0"/>
          </a:p>
          <a:p>
            <a:r>
              <a:rPr lang="en-US" baseline="0" dirty="0" smtClean="0"/>
              <a:t>North Coast BC</a:t>
            </a:r>
          </a:p>
          <a:p>
            <a:r>
              <a:rPr lang="en-US" baseline="0" dirty="0" smtClean="0"/>
              <a:t>Pros:  Each zone has a distinct name</a:t>
            </a:r>
          </a:p>
          <a:p>
            <a:r>
              <a:rPr lang="en-US" baseline="0" dirty="0" smtClean="0"/>
              <a:t>Cons: The names are ambiguous or vague and don’t tell you very much about the objective or purpose of the zone (General Management Zone, Special Management Zone)</a:t>
            </a:r>
          </a:p>
        </p:txBody>
      </p:sp>
      <p:sp>
        <p:nvSpPr>
          <p:cNvPr id="4" name="Slide Number Placeholder 3"/>
          <p:cNvSpPr>
            <a:spLocks noGrp="1"/>
          </p:cNvSpPr>
          <p:nvPr>
            <p:ph type="sldNum" sz="quarter" idx="10"/>
          </p:nvPr>
        </p:nvSpPr>
        <p:spPr/>
        <p:txBody>
          <a:bodyPr/>
          <a:lstStyle/>
          <a:p>
            <a:fld id="{53990E92-4574-2B4F-88E9-F964D32B4E21}" type="slidenum">
              <a:rPr lang="en-US" smtClean="0"/>
              <a:pPr/>
              <a:t>5</a:t>
            </a:fld>
            <a:endParaRPr lang="en-US"/>
          </a:p>
        </p:txBody>
      </p:sp>
    </p:spTree>
    <p:extLst>
      <p:ext uri="{BB962C8B-B14F-4D97-AF65-F5344CB8AC3E}">
        <p14:creationId xmlns:p14="http://schemas.microsoft.com/office/powerpoint/2010/main" xmlns="" val="112835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zoning approach for the Seychelles is to use "objective" based zoning (see Section 2). This approach is proposed for several reasons.  Firstly, a use-based or ecologically-based approach both require quite a lot of data in order to delineate zones.  At this point in the planning process, data layers for uses and activities are sparse thus it is not possible to allocate space based on specific uses.  Secondly, the goal of the plan is for existing and future uses. By using a zoning approach that is flexible enough to include existing uses and possible future uses, zoning will be able to adapt over time.  Finally, an objective-based approach clearly </a:t>
            </a:r>
            <a:r>
              <a:rPr lang="en-US" sz="1200" kern="1200" dirty="0" err="1" smtClean="0">
                <a:solidFill>
                  <a:schemeClr val="tx1"/>
                </a:solidFill>
                <a:effectLst/>
                <a:latin typeface="+mn-lt"/>
                <a:ea typeface="+mn-ea"/>
                <a:cs typeface="+mn-cs"/>
              </a:rPr>
              <a:t>emphasises</a:t>
            </a:r>
            <a:r>
              <a:rPr lang="en-US" sz="1200" kern="1200" dirty="0" smtClean="0">
                <a:solidFill>
                  <a:schemeClr val="tx1"/>
                </a:solidFill>
                <a:effectLst/>
                <a:latin typeface="+mn-lt"/>
                <a:ea typeface="+mn-ea"/>
                <a:cs typeface="+mn-cs"/>
              </a:rPr>
              <a:t> or identifies to the marine users, public, and resource managers the purpose of the zone. Management, enforcement and regulation of the zone can be mandated by the objective rather than be individual uses. </a:t>
            </a:r>
          </a:p>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9</a:t>
            </a:fld>
            <a:endParaRPr lang="en-US"/>
          </a:p>
        </p:txBody>
      </p:sp>
    </p:spTree>
    <p:extLst>
      <p:ext uri="{BB962C8B-B14F-4D97-AF65-F5344CB8AC3E}">
        <p14:creationId xmlns:p14="http://schemas.microsoft.com/office/powerpoint/2010/main" xmlns="" val="418813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Zone A [insert name]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Suggested name: Food Security Zone</a:t>
            </a:r>
          </a:p>
          <a:p>
            <a:r>
              <a:rPr lang="en-US" sz="1200" kern="1200" dirty="0" smtClean="0">
                <a:solidFill>
                  <a:schemeClr val="tx1"/>
                </a:solidFill>
                <a:effectLst/>
                <a:latin typeface="+mn-lt"/>
                <a:ea typeface="+mn-ea"/>
                <a:cs typeface="+mn-cs"/>
              </a:rPr>
              <a:t>Other suggestion: Fisheries and Aquaculture Zone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primary objective of this zone is to allocate space and guarantee access for food security, foreign exchange earning, and income generation from fisheries.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objective provides business certainty now and in the future for fisheries and aims to </a:t>
            </a:r>
            <a:r>
              <a:rPr lang="en-US" sz="1200" kern="1200" dirty="0" err="1" smtClean="0">
                <a:solidFill>
                  <a:schemeClr val="tx1"/>
                </a:solidFill>
                <a:effectLst/>
                <a:latin typeface="+mn-lt"/>
                <a:ea typeface="+mn-ea"/>
                <a:cs typeface="+mn-cs"/>
              </a:rPr>
              <a:t>minimise</a:t>
            </a:r>
            <a:r>
              <a:rPr lang="en-US" sz="1200" kern="1200" dirty="0" smtClean="0">
                <a:solidFill>
                  <a:schemeClr val="tx1"/>
                </a:solidFill>
                <a:effectLst/>
                <a:latin typeface="+mn-lt"/>
                <a:ea typeface="+mn-ea"/>
                <a:cs typeface="+mn-cs"/>
              </a:rPr>
              <a:t> existing or future conflicts between fisheries and other marine uses or activities.  The management plan for this zone is intended to be developed in conjunction with the Seychelles Fishing Authority fisheries management plans and be consistent with international agreements, laws and policies that pertain to fisheries in the Seychelles and Western Indian Ocean (e.g., Indian Ocean Tuna Commission, International Convention on Migratory Species, Blue Economy).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Sample Management conditions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Use would have a management plan in place, or being drafted, to demonstrate sustainability or commitment to the blue economy approach; use does not erode or destroy ecological integrity or ecosystem services</a:t>
            </a:r>
          </a:p>
          <a:p>
            <a:pPr lvl="0"/>
            <a:r>
              <a:rPr lang="en-US" sz="1200" kern="1200" dirty="0" smtClean="0">
                <a:solidFill>
                  <a:schemeClr val="tx1"/>
                </a:solidFill>
                <a:effectLst/>
                <a:latin typeface="+mn-lt"/>
                <a:ea typeface="+mn-ea"/>
                <a:cs typeface="+mn-cs"/>
              </a:rPr>
              <a:t>Compliance with all existing federal Acts, regulations and policies including permitting, licenses, and fees</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Targeted uses: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Fishing - industrial (longline and purse seine)</a:t>
            </a:r>
          </a:p>
          <a:p>
            <a:pPr lvl="0"/>
            <a:r>
              <a:rPr lang="en-US" sz="1200" kern="1200" dirty="0" smtClean="0">
                <a:solidFill>
                  <a:schemeClr val="tx1"/>
                </a:solidFill>
                <a:effectLst/>
                <a:latin typeface="+mn-lt"/>
                <a:ea typeface="+mn-ea"/>
                <a:cs typeface="+mn-cs"/>
              </a:rPr>
              <a:t>Fishing - semi-industrial</a:t>
            </a:r>
          </a:p>
          <a:p>
            <a:pPr lvl="0"/>
            <a:r>
              <a:rPr lang="en-US" sz="1200" kern="1200" dirty="0" smtClean="0">
                <a:solidFill>
                  <a:schemeClr val="tx1"/>
                </a:solidFill>
                <a:effectLst/>
                <a:latin typeface="+mn-lt"/>
                <a:ea typeface="+mn-ea"/>
                <a:cs typeface="+mn-cs"/>
              </a:rPr>
              <a:t>Fishing - artisanal (trap, net, beach seine, </a:t>
            </a:r>
            <a:r>
              <a:rPr lang="en-US" sz="1200" kern="1200" dirty="0" err="1" smtClean="0">
                <a:solidFill>
                  <a:schemeClr val="tx1"/>
                </a:solidFill>
                <a:effectLst/>
                <a:latin typeface="+mn-lt"/>
                <a:ea typeface="+mn-ea"/>
                <a:cs typeface="+mn-cs"/>
              </a:rPr>
              <a:t>handline</a:t>
            </a:r>
            <a:r>
              <a:rPr lang="en-US" sz="1200" kern="1200" dirty="0" smtClean="0">
                <a:solidFill>
                  <a:schemeClr val="tx1"/>
                </a:solidFill>
                <a:effectLst/>
                <a:latin typeface="+mn-lt"/>
                <a:ea typeface="+mn-ea"/>
                <a:cs typeface="+mn-cs"/>
              </a:rPr>
              <a:t>, etc.)</a:t>
            </a:r>
          </a:p>
          <a:p>
            <a:pPr lvl="0"/>
            <a:r>
              <a:rPr lang="en-US" sz="1200" kern="1200" dirty="0" smtClean="0">
                <a:solidFill>
                  <a:schemeClr val="tx1"/>
                </a:solidFill>
                <a:effectLst/>
                <a:latin typeface="+mn-lt"/>
                <a:ea typeface="+mn-ea"/>
                <a:cs typeface="+mn-cs"/>
              </a:rPr>
              <a:t>Marine Aquaculture</a:t>
            </a:r>
          </a:p>
          <a:p>
            <a:pPr lvl="0"/>
            <a:r>
              <a:rPr lang="en-US" sz="1200" kern="1200" dirty="0" smtClean="0">
                <a:solidFill>
                  <a:schemeClr val="tx1"/>
                </a:solidFill>
                <a:effectLst/>
                <a:latin typeface="+mn-lt"/>
                <a:ea typeface="+mn-ea"/>
                <a:cs typeface="+mn-cs"/>
              </a:rPr>
              <a:t>etc. </a:t>
            </a: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Potential future uses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Fishing - new gear types or species</a:t>
            </a:r>
          </a:p>
          <a:p>
            <a:pPr lvl="0"/>
            <a:r>
              <a:rPr lang="en-US" sz="1200" kern="1200" dirty="0" smtClean="0">
                <a:solidFill>
                  <a:schemeClr val="tx1"/>
                </a:solidFill>
                <a:effectLst/>
                <a:latin typeface="+mn-lt"/>
                <a:ea typeface="+mn-ea"/>
                <a:cs typeface="+mn-cs"/>
              </a:rPr>
              <a:t>Marine Aquaculture - new species or locations</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Compatible and/or Recommended Uses: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TBD </a:t>
            </a: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Considerations in developing this zone: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Fishing - recreation</a:t>
            </a:r>
          </a:p>
          <a:p>
            <a:pPr lvl="0"/>
            <a:r>
              <a:rPr lang="en-US" sz="1200" kern="1200" dirty="0" smtClean="0">
                <a:solidFill>
                  <a:schemeClr val="tx1"/>
                </a:solidFill>
                <a:effectLst/>
                <a:latin typeface="+mn-lt"/>
                <a:ea typeface="+mn-ea"/>
                <a:cs typeface="+mn-cs"/>
              </a:rPr>
              <a:t>IUU fishing (illegal, unreported, unregulated)</a:t>
            </a:r>
          </a:p>
          <a:p>
            <a:pPr lvl="0"/>
            <a:r>
              <a:rPr lang="en-US" sz="1200" kern="1200" dirty="0" smtClean="0">
                <a:solidFill>
                  <a:schemeClr val="tx1"/>
                </a:solidFill>
                <a:effectLst/>
                <a:latin typeface="+mn-lt"/>
                <a:ea typeface="+mn-ea"/>
                <a:cs typeface="+mn-cs"/>
              </a:rPr>
              <a:t>Piracy</a:t>
            </a:r>
          </a:p>
          <a:p>
            <a:pPr lvl="0"/>
            <a:r>
              <a:rPr lang="en-US" sz="1200" kern="1200" dirty="0" smtClean="0">
                <a:solidFill>
                  <a:schemeClr val="tx1"/>
                </a:solidFill>
                <a:effectLst/>
                <a:latin typeface="+mn-lt"/>
                <a:ea typeface="+mn-ea"/>
                <a:cs typeface="+mn-cs"/>
              </a:rPr>
              <a:t>distribution and mapping of migratory species</a:t>
            </a:r>
          </a:p>
          <a:p>
            <a:pPr lvl="0"/>
            <a:r>
              <a:rPr lang="en-US" sz="1200" kern="1200" dirty="0" smtClean="0">
                <a:solidFill>
                  <a:schemeClr val="tx1"/>
                </a:solidFill>
                <a:effectLst/>
                <a:latin typeface="+mn-lt"/>
                <a:ea typeface="+mn-ea"/>
                <a:cs typeface="+mn-cs"/>
              </a:rPr>
              <a:t>dynamic nature of fishing for pelagic species </a:t>
            </a:r>
          </a:p>
          <a:p>
            <a:pPr lvl="0"/>
            <a:r>
              <a:rPr lang="en-US" sz="1200" kern="1200" dirty="0" smtClean="0">
                <a:solidFill>
                  <a:schemeClr val="tx1"/>
                </a:solidFill>
                <a:effectLst/>
                <a:latin typeface="+mn-lt"/>
                <a:ea typeface="+mn-ea"/>
                <a:cs typeface="+mn-cs"/>
              </a:rPr>
              <a:t>overlap with conflicting uses</a:t>
            </a:r>
          </a:p>
          <a:p>
            <a:pPr lvl="0"/>
            <a:r>
              <a:rPr lang="en-US" sz="1200" kern="1200" dirty="0" smtClean="0">
                <a:solidFill>
                  <a:schemeClr val="tx1"/>
                </a:solidFill>
                <a:effectLst/>
                <a:latin typeface="+mn-lt"/>
                <a:ea typeface="+mn-ea"/>
                <a:cs typeface="+mn-cs"/>
              </a:rPr>
              <a:t>etc. </a:t>
            </a:r>
          </a:p>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10</a:t>
            </a:fld>
            <a:endParaRPr lang="en-US"/>
          </a:p>
        </p:txBody>
      </p:sp>
    </p:spTree>
    <p:extLst>
      <p:ext uri="{BB962C8B-B14F-4D97-AF65-F5344CB8AC3E}">
        <p14:creationId xmlns:p14="http://schemas.microsoft.com/office/powerpoint/2010/main" xmlns="" val="231643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11</a:t>
            </a:fld>
            <a:endParaRPr lang="en-US"/>
          </a:p>
        </p:txBody>
      </p:sp>
    </p:spTree>
    <p:extLst>
      <p:ext uri="{BB962C8B-B14F-4D97-AF65-F5344CB8AC3E}">
        <p14:creationId xmlns:p14="http://schemas.microsoft.com/office/powerpoint/2010/main" xmlns="" val="231643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12</a:t>
            </a:fld>
            <a:endParaRPr lang="en-US"/>
          </a:p>
        </p:txBody>
      </p:sp>
    </p:spTree>
    <p:extLst>
      <p:ext uri="{BB962C8B-B14F-4D97-AF65-F5344CB8AC3E}">
        <p14:creationId xmlns:p14="http://schemas.microsoft.com/office/powerpoint/2010/main" xmlns="" val="231643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90E92-4574-2B4F-88E9-F964D32B4E21}" type="slidenum">
              <a:rPr lang="en-US" smtClean="0"/>
              <a:pPr/>
              <a:t>13</a:t>
            </a:fld>
            <a:endParaRPr lang="en-US"/>
          </a:p>
        </p:txBody>
      </p:sp>
    </p:spTree>
    <p:extLst>
      <p:ext uri="{BB962C8B-B14F-4D97-AF65-F5344CB8AC3E}">
        <p14:creationId xmlns:p14="http://schemas.microsoft.com/office/powerpoint/2010/main" xmlns="" val="231643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932F00E-0A45-C648-A491-38F4223B1F62}" type="datetime1">
              <a:rPr lang="en-CA" smtClean="0"/>
              <a:pPr/>
              <a:t>10/08/2014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304871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10DB7F0-18D1-9545-91C5-D34583DC7CF2}" type="datetime1">
              <a:rPr lang="en-CA" smtClean="0"/>
              <a:pPr/>
              <a:t>10/08/2014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424960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646C3CE-7B10-1749-8944-1EEAA0D3C6AD}" type="datetime1">
              <a:rPr lang="en-CA" smtClean="0"/>
              <a:pPr/>
              <a:t>10/08/2014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83181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8CCF401-014F-404B-B628-9CB8733EE3A9}" type="datetime1">
              <a:rPr lang="en-CA" smtClean="0"/>
              <a:pPr/>
              <a:t>10/08/2014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387931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D30AD5E-C758-BF42-9648-BFB3268FD530}" type="datetime1">
              <a:rPr lang="en-CA" smtClean="0"/>
              <a:pPr/>
              <a:t>10/08/2014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235362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AC5D00FB-42E8-FE48-BBB9-BB43F437F800}" type="datetime1">
              <a:rPr lang="en-CA" smtClean="0"/>
              <a:pPr/>
              <a:t>10/08/2014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383049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5ECE7202-21E0-8B44-86B9-74B8D1F72EAE}" type="datetime1">
              <a:rPr lang="en-CA" smtClean="0"/>
              <a:pPr/>
              <a:t>10/08/2014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269118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51F852A-8D78-8D42-8D88-098AE8D7C9DF}" type="datetime1">
              <a:rPr lang="en-CA" smtClean="0"/>
              <a:pPr/>
              <a:t>10/08/2014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59008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9B7ED-0BEC-6440-9FBA-7A49C530459F}" type="datetime1">
              <a:rPr lang="en-CA" smtClean="0"/>
              <a:pPr/>
              <a:t>10/08/2014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39520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D764AD9-5D6A-3744-8CD0-7713C4671F92}" type="datetime1">
              <a:rPr lang="en-CA" smtClean="0"/>
              <a:pPr/>
              <a:t>10/08/2014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52029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BD414AD-E4D6-A649-BC94-4247A2F2B12F}" type="datetime1">
              <a:rPr lang="en-CA" smtClean="0"/>
              <a:pPr/>
              <a:t>10/08/2014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158668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03FD7-996D-0046-814C-9F74460C3C25}" type="datetime1">
              <a:rPr lang="en-CA" smtClean="0"/>
              <a:pPr/>
              <a:t>10/08/2014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0D7A8-AF7D-464E-BBF6-E279CA098AE4}" type="slidenum">
              <a:rPr lang="en-US" smtClean="0"/>
              <a:pPr/>
              <a:t>‹#›</a:t>
            </a:fld>
            <a:endParaRPr lang="en-US"/>
          </a:p>
        </p:txBody>
      </p:sp>
    </p:spTree>
    <p:extLst>
      <p:ext uri="{BB962C8B-B14F-4D97-AF65-F5344CB8AC3E}">
        <p14:creationId xmlns:p14="http://schemas.microsoft.com/office/powerpoint/2010/main" xmlns="" val="402384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5908" y="1853903"/>
            <a:ext cx="7772400" cy="1470025"/>
          </a:xfrm>
        </p:spPr>
        <p:txBody>
          <a:bodyPr>
            <a:normAutofit/>
          </a:bodyPr>
          <a:lstStyle/>
          <a:p>
            <a:r>
              <a:rPr lang="en-US" sz="6000" dirty="0" smtClean="0"/>
              <a:t>Draft Zoning Proposal</a:t>
            </a:r>
            <a:endParaRPr lang="en-US" sz="6000" dirty="0"/>
          </a:p>
        </p:txBody>
      </p:sp>
      <p:sp>
        <p:nvSpPr>
          <p:cNvPr id="5" name="Subtitle 4"/>
          <p:cNvSpPr>
            <a:spLocks noGrp="1"/>
          </p:cNvSpPr>
          <p:nvPr>
            <p:ph type="subTitle" idx="1"/>
          </p:nvPr>
        </p:nvSpPr>
        <p:spPr>
          <a:xfrm>
            <a:off x="300761" y="3422943"/>
            <a:ext cx="8471463" cy="1752600"/>
          </a:xfrm>
        </p:spPr>
        <p:txBody>
          <a:bodyPr>
            <a:normAutofit/>
          </a:bodyPr>
          <a:lstStyle/>
          <a:p>
            <a:endParaRPr lang="en-US" sz="2200" dirty="0"/>
          </a:p>
          <a:p>
            <a:r>
              <a:rPr lang="en-US" sz="2200" dirty="0" smtClean="0"/>
              <a:t>Seychelles Marine Spatial Planning Initiative</a:t>
            </a:r>
          </a:p>
          <a:p>
            <a:r>
              <a:rPr lang="en-US" sz="2200" dirty="0" smtClean="0"/>
              <a:t>5 August 2014</a:t>
            </a:r>
          </a:p>
          <a:p>
            <a:r>
              <a:rPr lang="en-US" sz="2200" dirty="0" smtClean="0"/>
              <a:t>Steering Committee Meeting #1</a:t>
            </a:r>
            <a:endParaRPr lang="en-US" sz="2200" dirty="0"/>
          </a:p>
        </p:txBody>
      </p:sp>
      <p:grpSp>
        <p:nvGrpSpPr>
          <p:cNvPr id="6" name="Group 5"/>
          <p:cNvGrpSpPr/>
          <p:nvPr/>
        </p:nvGrpSpPr>
        <p:grpSpPr>
          <a:xfrm>
            <a:off x="625908" y="85029"/>
            <a:ext cx="7970520" cy="1242060"/>
            <a:chOff x="0" y="0"/>
            <a:chExt cx="7967818" cy="1465071"/>
          </a:xfrm>
        </p:grpSpPr>
        <p:grpSp>
          <p:nvGrpSpPr>
            <p:cNvPr id="7" name="Group 6"/>
            <p:cNvGrpSpPr/>
            <p:nvPr/>
          </p:nvGrpSpPr>
          <p:grpSpPr>
            <a:xfrm>
              <a:off x="0" y="0"/>
              <a:ext cx="5985212" cy="1458161"/>
              <a:chOff x="0" y="0"/>
              <a:chExt cx="5985212" cy="1458161"/>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182"/>
                <a:ext cx="2099012" cy="1447800"/>
              </a:xfrm>
              <a:prstGeom prst="rect">
                <a:avLst/>
              </a:prstGeom>
            </p:spPr>
          </p:pic>
          <p:pic>
            <p:nvPicPr>
              <p:cNvPr id="10" name="Picture 9" descr="DSCF2331.JPG"/>
              <p:cNvPicPr>
                <a:picLocks noChangeAspect="1"/>
              </p:cNvPicPr>
              <p:nvPr/>
            </p:nvPicPr>
            <p:blipFill rotWithShape="1">
              <a:blip r:embed="rId3" cstate="print"/>
              <a:srcRect l="13165"/>
              <a:stretch/>
            </p:blipFill>
            <p:spPr>
              <a:xfrm>
                <a:off x="4023062" y="0"/>
                <a:ext cx="1962150" cy="1458161"/>
              </a:xfrm>
              <a:prstGeom prst="rect">
                <a:avLst/>
              </a:prstGeom>
            </p:spPr>
          </p:pic>
          <p:pic>
            <p:nvPicPr>
              <p:cNvPr id="11" name="Picture 10" descr="C:\Users\NZenny\Documents\Seychelles\SeyMMAP\10230_54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99012" y="7298"/>
                <a:ext cx="1924051" cy="144568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8" name="Picture 7" descr="C:\Users\NZenny\Documents\Seychelles\SeyMMAP\surgeonfish65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77106" y="7298"/>
              <a:ext cx="1990712" cy="1457773"/>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2" name="Picture 1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1554994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ea typeface="Times New Roman"/>
                <a:cs typeface="Calibri"/>
              </a:rPr>
              <a:t>Zone A</a:t>
            </a:r>
            <a:br>
              <a:rPr lang="en-CA" dirty="0" smtClean="0">
                <a:ea typeface="Times New Roman"/>
                <a:cs typeface="Calibri"/>
              </a:rPr>
            </a:br>
            <a:r>
              <a:rPr lang="en-CA" sz="2800" i="1" dirty="0" smtClean="0"/>
              <a:t>Food Security, Fisheries and Aquaculture</a:t>
            </a:r>
            <a:endParaRPr lang="en-US" sz="2700" dirty="0"/>
          </a:p>
        </p:txBody>
      </p:sp>
      <p:sp>
        <p:nvSpPr>
          <p:cNvPr id="5" name="Content Placeholder 4"/>
          <p:cNvSpPr>
            <a:spLocks noGrp="1"/>
          </p:cNvSpPr>
          <p:nvPr>
            <p:ph idx="1"/>
          </p:nvPr>
        </p:nvSpPr>
        <p:spPr>
          <a:xfrm>
            <a:off x="323528" y="1600200"/>
            <a:ext cx="8229600" cy="4525963"/>
          </a:xfrm>
        </p:spPr>
        <p:txBody>
          <a:bodyPr>
            <a:normAutofit fontScale="92500" lnSpcReduction="10000"/>
          </a:bodyPr>
          <a:lstStyle/>
          <a:p>
            <a:pPr marL="0" indent="0">
              <a:buNone/>
              <a:tabLst>
                <a:tab pos="457200" algn="l"/>
              </a:tabLst>
            </a:pPr>
            <a:r>
              <a:rPr lang="en-US" sz="2000" u="sng" dirty="0" smtClean="0"/>
              <a:t>Primary objective</a:t>
            </a:r>
            <a:r>
              <a:rPr lang="en-US" sz="2000" dirty="0" smtClean="0"/>
              <a:t>: allocate </a:t>
            </a:r>
            <a:r>
              <a:rPr lang="en-US" sz="2000" dirty="0"/>
              <a:t>space </a:t>
            </a:r>
            <a:r>
              <a:rPr lang="en-US" sz="2000" dirty="0" smtClean="0"/>
              <a:t>and guarantee access for food security, foreign exchange earning and income generation from fisheries</a:t>
            </a:r>
          </a:p>
          <a:p>
            <a:pPr>
              <a:tabLst>
                <a:tab pos="457200" algn="l"/>
              </a:tabLst>
            </a:pPr>
            <a:endParaRPr lang="en-US" sz="2000"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Targeted Uses</a:t>
            </a:r>
            <a:r>
              <a:rPr lang="en-US" sz="2000" dirty="0" smtClean="0">
                <a:latin typeface="Calibri"/>
                <a:ea typeface="Times New Roman"/>
                <a:cs typeface="Calibri"/>
              </a:rPr>
              <a:t>:  Fishing: industrial, semi-industrial, artisanal, aquaculture</a:t>
            </a:r>
          </a:p>
          <a:p>
            <a:pPr marL="0" indent="0">
              <a:buNone/>
              <a:tabLst>
                <a:tab pos="457200" algn="l"/>
              </a:tabLst>
            </a:pPr>
            <a:endParaRPr lang="en-US" sz="2000" u="sng"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Potential future uses</a:t>
            </a:r>
            <a:r>
              <a:rPr lang="en-US" sz="2000" dirty="0" smtClean="0">
                <a:latin typeface="Calibri"/>
                <a:ea typeface="Times New Roman"/>
                <a:cs typeface="Calibri"/>
              </a:rPr>
              <a:t>: TBD</a:t>
            </a:r>
          </a:p>
          <a:p>
            <a:pPr marL="0" indent="0">
              <a:buNone/>
              <a:tabLst>
                <a:tab pos="457200" algn="l"/>
              </a:tabLst>
            </a:pPr>
            <a:endParaRPr lang="en-US" sz="2000"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Considerations: </a:t>
            </a:r>
          </a:p>
          <a:p>
            <a:pPr>
              <a:tabLst>
                <a:tab pos="457200" algn="l"/>
              </a:tabLst>
            </a:pPr>
            <a:r>
              <a:rPr lang="en-US" sz="2000" dirty="0" smtClean="0">
                <a:latin typeface="Calibri"/>
                <a:ea typeface="Times New Roman"/>
                <a:cs typeface="Calibri"/>
              </a:rPr>
              <a:t>Fisheries management plans</a:t>
            </a:r>
          </a:p>
          <a:p>
            <a:pPr>
              <a:tabLst>
                <a:tab pos="457200" algn="l"/>
              </a:tabLst>
            </a:pPr>
            <a:r>
              <a:rPr lang="en-US" sz="2000" dirty="0">
                <a:latin typeface="Calibri"/>
                <a:ea typeface="Times New Roman"/>
                <a:cs typeface="Calibri"/>
              </a:rPr>
              <a:t>I</a:t>
            </a:r>
            <a:r>
              <a:rPr lang="en-US" sz="2000" dirty="0" smtClean="0">
                <a:latin typeface="Calibri"/>
                <a:ea typeface="Times New Roman"/>
                <a:cs typeface="Calibri"/>
              </a:rPr>
              <a:t>nternational agreements</a:t>
            </a:r>
          </a:p>
          <a:p>
            <a:pPr>
              <a:tabLst>
                <a:tab pos="457200" algn="l"/>
              </a:tabLst>
            </a:pPr>
            <a:r>
              <a:rPr lang="en-US" sz="2000" dirty="0" smtClean="0">
                <a:latin typeface="Calibri"/>
                <a:ea typeface="Times New Roman"/>
                <a:cs typeface="Calibri"/>
              </a:rPr>
              <a:t>National Blue Economy policy</a:t>
            </a:r>
          </a:p>
          <a:p>
            <a:pPr>
              <a:tabLst>
                <a:tab pos="457200" algn="l"/>
              </a:tabLst>
            </a:pPr>
            <a:r>
              <a:rPr lang="en-US" sz="2000" dirty="0">
                <a:ea typeface="Times New Roman"/>
                <a:cs typeface="Calibri"/>
              </a:rPr>
              <a:t>Fisheries replenishment zones</a:t>
            </a:r>
          </a:p>
          <a:p>
            <a:pPr>
              <a:tabLst>
                <a:tab pos="457200" algn="l"/>
              </a:tabLst>
            </a:pPr>
            <a:r>
              <a:rPr lang="en-US" sz="2000" dirty="0" smtClean="0">
                <a:latin typeface="Calibri"/>
                <a:ea typeface="Times New Roman"/>
                <a:cs typeface="Calibri"/>
              </a:rPr>
              <a:t>IUU fishing</a:t>
            </a:r>
          </a:p>
          <a:p>
            <a:pPr>
              <a:tabLst>
                <a:tab pos="457200" algn="l"/>
              </a:tabLst>
            </a:pPr>
            <a:r>
              <a:rPr lang="en-US" sz="2000" dirty="0" smtClean="0">
                <a:latin typeface="Calibri"/>
                <a:ea typeface="Times New Roman"/>
                <a:cs typeface="Calibri"/>
              </a:rPr>
              <a:t>Piracy </a:t>
            </a:r>
            <a:endParaRPr lang="en-US" sz="2000" dirty="0">
              <a:latin typeface="Calibri"/>
              <a:ea typeface="Times New Roman"/>
              <a:cs typeface="Calibri"/>
            </a:endParaRPr>
          </a:p>
        </p:txBody>
      </p:sp>
      <p:sp>
        <p:nvSpPr>
          <p:cNvPr id="3" name="Slide Number Placeholder 2"/>
          <p:cNvSpPr>
            <a:spLocks noGrp="1"/>
          </p:cNvSpPr>
          <p:nvPr>
            <p:ph type="sldNum" sz="quarter" idx="12"/>
          </p:nvPr>
        </p:nvSpPr>
        <p:spPr/>
        <p:txBody>
          <a:bodyPr/>
          <a:lstStyle/>
          <a:p>
            <a:fld id="{D1F0D7A8-AF7D-464E-BBF6-E279CA098AE4}" type="slidenum">
              <a:rPr lang="en-US" smtClean="0"/>
              <a:pPr/>
              <a:t>10</a:t>
            </a:fld>
            <a:endParaRPr lang="en-US"/>
          </a:p>
        </p:txBody>
      </p:sp>
      <p:pic>
        <p:nvPicPr>
          <p:cNvPr id="6" name="Picture 5"/>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
        <p:nvSpPr>
          <p:cNvPr id="7" name="TextBox 6"/>
          <p:cNvSpPr txBox="1"/>
          <p:nvPr/>
        </p:nvSpPr>
        <p:spPr>
          <a:xfrm>
            <a:off x="7424916" y="4581044"/>
            <a:ext cx="1261884" cy="230832"/>
          </a:xfrm>
          <a:prstGeom prst="rect">
            <a:avLst/>
          </a:prstGeom>
          <a:noFill/>
        </p:spPr>
        <p:txBody>
          <a:bodyPr wrap="none" rtlCol="0">
            <a:spAutoFit/>
          </a:bodyPr>
          <a:lstStyle/>
          <a:p>
            <a:r>
              <a:rPr lang="en-US" sz="900" dirty="0" smtClean="0"/>
              <a:t>Photo: Safety4sea.com</a:t>
            </a:r>
            <a:endParaRPr lang="en-US" sz="900" dirty="0"/>
          </a:p>
        </p:txBody>
      </p:sp>
      <p:pic>
        <p:nvPicPr>
          <p:cNvPr id="8" name="Picture 7" descr="Fishing-vessel_BT-VMS_LR.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39874" y="2894836"/>
            <a:ext cx="2646926" cy="1677908"/>
          </a:xfrm>
          <a:prstGeom prst="rect">
            <a:avLst/>
          </a:prstGeom>
        </p:spPr>
      </p:pic>
      <p:pic>
        <p:nvPicPr>
          <p:cNvPr id="10" name="Picture 9" descr="220px-Pinctada_margaritifera,_Aquarium_Finisterrae,_Galicia,_Spain.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39874" y="4732953"/>
            <a:ext cx="1027974" cy="1541961"/>
          </a:xfrm>
          <a:prstGeom prst="rect">
            <a:avLst/>
          </a:prstGeom>
        </p:spPr>
      </p:pic>
      <p:sp>
        <p:nvSpPr>
          <p:cNvPr id="11" name="TextBox 10"/>
          <p:cNvSpPr txBox="1"/>
          <p:nvPr/>
        </p:nvSpPr>
        <p:spPr>
          <a:xfrm>
            <a:off x="5965174" y="6249234"/>
            <a:ext cx="1201715" cy="230832"/>
          </a:xfrm>
          <a:prstGeom prst="rect">
            <a:avLst/>
          </a:prstGeom>
          <a:noFill/>
        </p:spPr>
        <p:txBody>
          <a:bodyPr wrap="none" rtlCol="0">
            <a:spAutoFit/>
          </a:bodyPr>
          <a:lstStyle/>
          <a:p>
            <a:r>
              <a:rPr lang="en-US" sz="900" dirty="0" smtClean="0"/>
              <a:t>Photo: </a:t>
            </a:r>
            <a:r>
              <a:rPr lang="en-US" sz="900" dirty="0" err="1" smtClean="0"/>
              <a:t>wikipedia.com</a:t>
            </a:r>
            <a:endParaRPr lang="en-US" sz="900" dirty="0"/>
          </a:p>
        </p:txBody>
      </p:sp>
    </p:spTree>
    <p:extLst>
      <p:ext uri="{BB962C8B-B14F-4D97-AF65-F5344CB8AC3E}">
        <p14:creationId xmlns:p14="http://schemas.microsoft.com/office/powerpoint/2010/main" xmlns="" val="3502517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ea typeface="Times New Roman"/>
                <a:cs typeface="Calibri"/>
              </a:rPr>
              <a:t>Zone B</a:t>
            </a:r>
            <a:br>
              <a:rPr lang="en-CA" dirty="0" smtClean="0">
                <a:ea typeface="Times New Roman"/>
                <a:cs typeface="Calibri"/>
              </a:rPr>
            </a:br>
            <a:r>
              <a:rPr lang="en-CA" sz="2800" i="1" dirty="0" smtClean="0"/>
              <a:t>Marine </a:t>
            </a:r>
            <a:r>
              <a:rPr lang="en-CA" sz="2800" i="1" dirty="0"/>
              <a:t>Protected Area Zone, Biodiversity Zone</a:t>
            </a:r>
            <a:br>
              <a:rPr lang="en-CA" sz="2800" i="1" dirty="0"/>
            </a:br>
            <a:endParaRPr lang="en-US" sz="2700" dirty="0"/>
          </a:p>
        </p:txBody>
      </p:sp>
      <p:sp>
        <p:nvSpPr>
          <p:cNvPr id="5" name="Content Placeholder 4"/>
          <p:cNvSpPr>
            <a:spLocks noGrp="1"/>
          </p:cNvSpPr>
          <p:nvPr>
            <p:ph idx="1"/>
          </p:nvPr>
        </p:nvSpPr>
        <p:spPr>
          <a:xfrm>
            <a:off x="323528" y="1600200"/>
            <a:ext cx="8229600" cy="4525963"/>
          </a:xfrm>
        </p:spPr>
        <p:txBody>
          <a:bodyPr>
            <a:normAutofit fontScale="92500" lnSpcReduction="20000"/>
          </a:bodyPr>
          <a:lstStyle/>
          <a:p>
            <a:pPr marL="0" indent="0">
              <a:buNone/>
              <a:tabLst>
                <a:tab pos="457200" algn="l"/>
              </a:tabLst>
            </a:pPr>
            <a:r>
              <a:rPr lang="en-US" sz="2000" u="sng" dirty="0" smtClean="0"/>
              <a:t>Primary objective</a:t>
            </a:r>
            <a:r>
              <a:rPr lang="en-US" sz="2000" dirty="0" smtClean="0"/>
              <a:t>: allocate </a:t>
            </a:r>
            <a:r>
              <a:rPr lang="en-US" sz="2000" dirty="0"/>
              <a:t>space </a:t>
            </a:r>
            <a:r>
              <a:rPr lang="en-US" sz="2000" dirty="0" smtClean="0"/>
              <a:t>for conserving </a:t>
            </a:r>
            <a:r>
              <a:rPr lang="en-US" sz="2000" dirty="0"/>
              <a:t>marine biological diversity and ecological processes </a:t>
            </a:r>
            <a:r>
              <a:rPr lang="en-US" sz="2000" dirty="0" smtClean="0"/>
              <a:t>- genes</a:t>
            </a:r>
            <a:r>
              <a:rPr lang="en-US" sz="2000" dirty="0"/>
              <a:t>, species, populations and habitats </a:t>
            </a:r>
            <a:r>
              <a:rPr lang="en-US" sz="2000" dirty="0" smtClean="0"/>
              <a:t>. </a:t>
            </a:r>
          </a:p>
          <a:p>
            <a:pPr marL="0" indent="0">
              <a:buNone/>
              <a:tabLst>
                <a:tab pos="457200" algn="l"/>
              </a:tabLst>
            </a:pPr>
            <a:endParaRPr lang="en-US" sz="2000" u="sng" dirty="0" smtClean="0"/>
          </a:p>
          <a:p>
            <a:pPr marL="0" indent="0">
              <a:buNone/>
              <a:tabLst>
                <a:tab pos="457200" algn="l"/>
              </a:tabLst>
            </a:pPr>
            <a:r>
              <a:rPr lang="en-US" sz="2000" u="sng" dirty="0" smtClean="0"/>
              <a:t>Secondary objective</a:t>
            </a:r>
            <a:r>
              <a:rPr lang="en-US" sz="2000" dirty="0" smtClean="0"/>
              <a:t>: plan </a:t>
            </a:r>
            <a:r>
              <a:rPr lang="en-US" sz="2000" dirty="0"/>
              <a:t>for climate </a:t>
            </a:r>
            <a:r>
              <a:rPr lang="en-US" sz="2000" dirty="0" smtClean="0"/>
              <a:t>change adaptation. </a:t>
            </a:r>
          </a:p>
          <a:p>
            <a:pPr>
              <a:tabLst>
                <a:tab pos="457200" algn="l"/>
              </a:tabLst>
            </a:pPr>
            <a:endParaRPr lang="en-US" sz="2000"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Targeted Uses</a:t>
            </a:r>
            <a:r>
              <a:rPr lang="en-US" sz="2000" dirty="0" smtClean="0">
                <a:latin typeface="Calibri"/>
                <a:ea typeface="Times New Roman"/>
                <a:cs typeface="Calibri"/>
              </a:rPr>
              <a:t>:  Biodiversity, cultural heritage, subsistence fisheries. </a:t>
            </a:r>
            <a:br>
              <a:rPr lang="en-US" sz="2000" dirty="0" smtClean="0">
                <a:latin typeface="Calibri"/>
                <a:ea typeface="Times New Roman"/>
                <a:cs typeface="Calibri"/>
              </a:rPr>
            </a:br>
            <a:endParaRPr lang="en-US" sz="2000"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Potential future uses</a:t>
            </a:r>
            <a:r>
              <a:rPr lang="en-US" sz="2000" dirty="0" smtClean="0">
                <a:latin typeface="Calibri"/>
                <a:ea typeface="Times New Roman"/>
                <a:cs typeface="Calibri"/>
              </a:rPr>
              <a:t>: Biotechnology, carbon sequestration, education, oxygenation, research</a:t>
            </a:r>
            <a:endParaRPr lang="en-US" sz="2000" dirty="0">
              <a:latin typeface="Calibri"/>
              <a:ea typeface="Times New Roman"/>
              <a:cs typeface="Calibri"/>
            </a:endParaRPr>
          </a:p>
          <a:p>
            <a:pPr>
              <a:tabLst>
                <a:tab pos="457200" algn="l"/>
              </a:tabLst>
            </a:pPr>
            <a:endParaRPr lang="en-US" sz="2000"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Considerations</a:t>
            </a:r>
            <a:endParaRPr lang="en-US" sz="2000" u="sng" dirty="0">
              <a:latin typeface="Calibri"/>
              <a:ea typeface="Times New Roman"/>
              <a:cs typeface="Calibri"/>
            </a:endParaRPr>
          </a:p>
          <a:p>
            <a:pPr>
              <a:tabLst>
                <a:tab pos="457200" algn="l"/>
              </a:tabLst>
            </a:pPr>
            <a:r>
              <a:rPr lang="en-US" sz="2000" dirty="0">
                <a:ea typeface="Times New Roman"/>
                <a:cs typeface="Calibri"/>
              </a:rPr>
              <a:t>Seychelles Conservation and Climate Adaptation process</a:t>
            </a:r>
            <a:endParaRPr lang="en-CA" sz="2000" dirty="0">
              <a:ea typeface="Times New Roman"/>
              <a:cs typeface="Calibri"/>
            </a:endParaRPr>
          </a:p>
          <a:p>
            <a:pPr>
              <a:tabLst>
                <a:tab pos="457200" algn="l"/>
              </a:tabLst>
            </a:pPr>
            <a:r>
              <a:rPr lang="en-US" sz="2000" dirty="0"/>
              <a:t>GOS-UNDP-GEF Protected Area process </a:t>
            </a:r>
          </a:p>
          <a:p>
            <a:pPr>
              <a:tabLst>
                <a:tab pos="457200" algn="l"/>
              </a:tabLst>
            </a:pPr>
            <a:r>
              <a:rPr lang="en-US" sz="2000" dirty="0" smtClean="0">
                <a:sym typeface="Wingdings"/>
              </a:rPr>
              <a:t>No-take areas</a:t>
            </a:r>
          </a:p>
          <a:p>
            <a:pPr>
              <a:tabLst>
                <a:tab pos="457200" algn="l"/>
              </a:tabLst>
            </a:pPr>
            <a:r>
              <a:rPr lang="en-US" sz="2000" dirty="0" smtClean="0">
                <a:sym typeface="Wingdings"/>
              </a:rPr>
              <a:t>r</a:t>
            </a:r>
            <a:r>
              <a:rPr lang="en-US" sz="2000" dirty="0" smtClean="0"/>
              <a:t>eplenishment areas for fisheries</a:t>
            </a:r>
          </a:p>
          <a:p>
            <a:pPr>
              <a:tabLst>
                <a:tab pos="457200" algn="l"/>
              </a:tabLst>
            </a:pPr>
            <a:r>
              <a:rPr lang="en-US" sz="2000" dirty="0" smtClean="0"/>
              <a:t>Ecosystem services</a:t>
            </a:r>
          </a:p>
          <a:p>
            <a:pPr>
              <a:tabLst>
                <a:tab pos="457200" algn="l"/>
              </a:tabLst>
            </a:pPr>
            <a:endParaRPr lang="en-US" sz="2000" dirty="0" smtClean="0"/>
          </a:p>
        </p:txBody>
      </p:sp>
      <p:sp>
        <p:nvSpPr>
          <p:cNvPr id="3" name="Slide Number Placeholder 2"/>
          <p:cNvSpPr>
            <a:spLocks noGrp="1"/>
          </p:cNvSpPr>
          <p:nvPr>
            <p:ph type="sldNum" sz="quarter" idx="12"/>
          </p:nvPr>
        </p:nvSpPr>
        <p:spPr/>
        <p:txBody>
          <a:bodyPr/>
          <a:lstStyle/>
          <a:p>
            <a:fld id="{D1F0D7A8-AF7D-464E-BBF6-E279CA098AE4}" type="slidenum">
              <a:rPr lang="en-US" smtClean="0"/>
              <a:pPr/>
              <a:t>11</a:t>
            </a:fld>
            <a:endParaRPr lang="en-US"/>
          </a:p>
        </p:txBody>
      </p:sp>
      <p:pic>
        <p:nvPicPr>
          <p:cNvPr id="6" name="Picture 5"/>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pic>
        <p:nvPicPr>
          <p:cNvPr id="2" name="Picture 1" descr="A_13_77.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53200" y="4379168"/>
            <a:ext cx="1950720" cy="1307592"/>
          </a:xfrm>
          <a:prstGeom prst="rect">
            <a:avLst/>
          </a:prstGeom>
        </p:spPr>
      </p:pic>
      <p:sp>
        <p:nvSpPr>
          <p:cNvPr id="8" name="TextBox 7"/>
          <p:cNvSpPr txBox="1"/>
          <p:nvPr/>
        </p:nvSpPr>
        <p:spPr>
          <a:xfrm>
            <a:off x="7194566" y="5686760"/>
            <a:ext cx="1309354" cy="230832"/>
          </a:xfrm>
          <a:prstGeom prst="rect">
            <a:avLst/>
          </a:prstGeom>
          <a:noFill/>
        </p:spPr>
        <p:txBody>
          <a:bodyPr wrap="none" rtlCol="0">
            <a:spAutoFit/>
          </a:bodyPr>
          <a:lstStyle/>
          <a:p>
            <a:r>
              <a:rPr lang="en-US" sz="900" dirty="0" smtClean="0"/>
              <a:t>Photo: Tony </a:t>
            </a:r>
            <a:r>
              <a:rPr lang="en-US" sz="900" dirty="0" err="1" smtClean="0"/>
              <a:t>Baskeyfield</a:t>
            </a:r>
            <a:endParaRPr lang="en-US" sz="900" dirty="0"/>
          </a:p>
        </p:txBody>
      </p:sp>
    </p:spTree>
    <p:extLst>
      <p:ext uri="{BB962C8B-B14F-4D97-AF65-F5344CB8AC3E}">
        <p14:creationId xmlns:p14="http://schemas.microsoft.com/office/powerpoint/2010/main" xmlns="" val="882099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ea typeface="Times New Roman"/>
                <a:cs typeface="Calibri"/>
              </a:rPr>
              <a:t>Zone C</a:t>
            </a:r>
            <a:br>
              <a:rPr lang="en-CA" dirty="0" smtClean="0">
                <a:ea typeface="Times New Roman"/>
                <a:cs typeface="Calibri"/>
              </a:rPr>
            </a:br>
            <a:r>
              <a:rPr lang="en-CA" sz="2800" i="1" dirty="0"/>
              <a:t>Infrastructure Zone</a:t>
            </a:r>
            <a:endParaRPr lang="en-US" sz="2700" dirty="0"/>
          </a:p>
        </p:txBody>
      </p:sp>
      <p:sp>
        <p:nvSpPr>
          <p:cNvPr id="5" name="Content Placeholder 4"/>
          <p:cNvSpPr>
            <a:spLocks noGrp="1"/>
          </p:cNvSpPr>
          <p:nvPr>
            <p:ph idx="1"/>
          </p:nvPr>
        </p:nvSpPr>
        <p:spPr>
          <a:xfrm>
            <a:off x="323528" y="1600200"/>
            <a:ext cx="8229600" cy="4525963"/>
          </a:xfrm>
        </p:spPr>
        <p:txBody>
          <a:bodyPr>
            <a:normAutofit/>
          </a:bodyPr>
          <a:lstStyle/>
          <a:p>
            <a:pPr marL="0" indent="0">
              <a:buNone/>
              <a:tabLst>
                <a:tab pos="457200" algn="l"/>
              </a:tabLst>
            </a:pPr>
            <a:r>
              <a:rPr lang="en-US" sz="2000" u="sng" dirty="0" smtClean="0"/>
              <a:t>Primary objective</a:t>
            </a:r>
            <a:r>
              <a:rPr lang="en-US" sz="2000" dirty="0" smtClean="0"/>
              <a:t>: allocate </a:t>
            </a:r>
            <a:r>
              <a:rPr lang="en-US" sz="2000" dirty="0"/>
              <a:t>space </a:t>
            </a:r>
            <a:r>
              <a:rPr lang="en-US" sz="2000" dirty="0" smtClean="0"/>
              <a:t>for </a:t>
            </a:r>
            <a:r>
              <a:rPr lang="en-US" sz="2000" dirty="0"/>
              <a:t>permanent and necessary marine infrastructure, defense, and public utilities that support </a:t>
            </a:r>
            <a:r>
              <a:rPr lang="en-US" sz="2000" dirty="0" smtClean="0"/>
              <a:t>people and </a:t>
            </a:r>
            <a:r>
              <a:rPr lang="en-US" sz="2000" dirty="0"/>
              <a:t>marine economic activities in the </a:t>
            </a:r>
            <a:r>
              <a:rPr lang="en-US" sz="2000" dirty="0" smtClean="0"/>
              <a:t>Seychelles</a:t>
            </a:r>
          </a:p>
          <a:p>
            <a:pPr>
              <a:tabLst>
                <a:tab pos="457200" algn="l"/>
              </a:tabLst>
            </a:pPr>
            <a:endParaRPr lang="en-US" sz="2000"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Targeted Uses</a:t>
            </a:r>
            <a:r>
              <a:rPr lang="en-US" sz="2000" dirty="0" smtClean="0">
                <a:latin typeface="Calibri"/>
                <a:ea typeface="Times New Roman"/>
                <a:cs typeface="Calibri"/>
              </a:rPr>
              <a:t>:  disposal sites, ferries, maritime security, ports, shipping, telecommunications, waste management</a:t>
            </a:r>
          </a:p>
          <a:p>
            <a:pPr marL="0" indent="0">
              <a:buNone/>
              <a:tabLst>
                <a:tab pos="457200" algn="l"/>
              </a:tabLst>
            </a:pPr>
            <a:endParaRPr lang="en-US" sz="2000" u="sng"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Potential future uses</a:t>
            </a:r>
            <a:r>
              <a:rPr lang="en-US" sz="2000" dirty="0" smtClean="0">
                <a:latin typeface="Calibri"/>
                <a:ea typeface="Times New Roman"/>
                <a:cs typeface="Calibri"/>
              </a:rPr>
              <a:t>: </a:t>
            </a:r>
            <a:r>
              <a:rPr lang="en-US" sz="2000" dirty="0" smtClean="0">
                <a:ea typeface="Times New Roman"/>
                <a:cs typeface="Calibri"/>
              </a:rPr>
              <a:t>Renewable energy</a:t>
            </a:r>
            <a:endParaRPr lang="en-US" sz="2000" dirty="0">
              <a:latin typeface="Calibri"/>
              <a:ea typeface="Times New Roman"/>
              <a:cs typeface="Calibri"/>
            </a:endParaRPr>
          </a:p>
          <a:p>
            <a:pPr>
              <a:tabLst>
                <a:tab pos="457200" algn="l"/>
              </a:tabLst>
            </a:pPr>
            <a:endParaRPr lang="en-US" sz="2000" dirty="0">
              <a:latin typeface="Calibri"/>
              <a:ea typeface="Times New Roman"/>
              <a:cs typeface="Calibri"/>
            </a:endParaRPr>
          </a:p>
          <a:p>
            <a:pPr marL="0" indent="0">
              <a:buNone/>
              <a:tabLst>
                <a:tab pos="457200" algn="l"/>
              </a:tabLst>
            </a:pPr>
            <a:r>
              <a:rPr lang="en-US" sz="2000" u="sng" dirty="0">
                <a:ea typeface="Times New Roman"/>
                <a:cs typeface="Calibri"/>
              </a:rPr>
              <a:t>Considerations: </a:t>
            </a:r>
          </a:p>
          <a:p>
            <a:pPr>
              <a:tabLst>
                <a:tab pos="457200" algn="l"/>
              </a:tabLst>
            </a:pPr>
            <a:r>
              <a:rPr lang="en-US" sz="2000" dirty="0" smtClean="0">
                <a:ea typeface="Times New Roman"/>
                <a:cs typeface="Calibri"/>
              </a:rPr>
              <a:t>Buffering for pollution or sedimentation</a:t>
            </a:r>
          </a:p>
          <a:p>
            <a:pPr>
              <a:tabLst>
                <a:tab pos="457200" algn="l"/>
              </a:tabLst>
            </a:pPr>
            <a:r>
              <a:rPr lang="en-US" sz="2000" dirty="0" smtClean="0">
                <a:ea typeface="Times New Roman"/>
                <a:cs typeface="Calibri"/>
              </a:rPr>
              <a:t>Sustainability programs used by port and other industry</a:t>
            </a:r>
            <a:endParaRPr lang="en-US" sz="2000" dirty="0">
              <a:ea typeface="Times New Roman"/>
              <a:cs typeface="Calibri"/>
            </a:endParaRPr>
          </a:p>
        </p:txBody>
      </p:sp>
      <p:sp>
        <p:nvSpPr>
          <p:cNvPr id="3" name="Slide Number Placeholder 2"/>
          <p:cNvSpPr>
            <a:spLocks noGrp="1"/>
          </p:cNvSpPr>
          <p:nvPr>
            <p:ph type="sldNum" sz="quarter" idx="12"/>
          </p:nvPr>
        </p:nvSpPr>
        <p:spPr/>
        <p:txBody>
          <a:bodyPr/>
          <a:lstStyle/>
          <a:p>
            <a:fld id="{D1F0D7A8-AF7D-464E-BBF6-E279CA098AE4}" type="slidenum">
              <a:rPr lang="en-US" smtClean="0"/>
              <a:pPr/>
              <a:t>12</a:t>
            </a:fld>
            <a:endParaRPr lang="en-US"/>
          </a:p>
        </p:txBody>
      </p:sp>
      <p:pic>
        <p:nvPicPr>
          <p:cNvPr id="6" name="Picture 5"/>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pic>
        <p:nvPicPr>
          <p:cNvPr id="7" name="Picture 6" descr="SeychellesPortAuthority_LR.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00210" y="3630181"/>
            <a:ext cx="3453683" cy="1432911"/>
          </a:xfrm>
          <a:prstGeom prst="rect">
            <a:avLst/>
          </a:prstGeom>
        </p:spPr>
      </p:pic>
      <p:sp>
        <p:nvSpPr>
          <p:cNvPr id="8" name="TextBox 7"/>
          <p:cNvSpPr txBox="1"/>
          <p:nvPr/>
        </p:nvSpPr>
        <p:spPr>
          <a:xfrm>
            <a:off x="7049712" y="5061519"/>
            <a:ext cx="1704181" cy="230832"/>
          </a:xfrm>
          <a:prstGeom prst="rect">
            <a:avLst/>
          </a:prstGeom>
          <a:noFill/>
        </p:spPr>
        <p:txBody>
          <a:bodyPr wrap="none" rtlCol="0">
            <a:spAutoFit/>
          </a:bodyPr>
          <a:lstStyle/>
          <a:p>
            <a:r>
              <a:rPr lang="en-US" sz="900" dirty="0" smtClean="0"/>
              <a:t>Photo: Seychelles Port Authority</a:t>
            </a:r>
            <a:endParaRPr lang="en-US" sz="900" dirty="0"/>
          </a:p>
        </p:txBody>
      </p:sp>
    </p:spTree>
    <p:extLst>
      <p:ext uri="{BB962C8B-B14F-4D97-AF65-F5344CB8AC3E}">
        <p14:creationId xmlns:p14="http://schemas.microsoft.com/office/powerpoint/2010/main" xmlns="" val="857359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ea typeface="Times New Roman"/>
                <a:cs typeface="Calibri"/>
              </a:rPr>
              <a:t>Zone D</a:t>
            </a:r>
            <a:br>
              <a:rPr lang="en-CA" dirty="0" smtClean="0">
                <a:ea typeface="Times New Roman"/>
                <a:cs typeface="Calibri"/>
              </a:rPr>
            </a:br>
            <a:r>
              <a:rPr lang="en-CA" sz="2800" i="1" dirty="0" smtClean="0"/>
              <a:t>Non-renewable Zone</a:t>
            </a:r>
            <a:endParaRPr lang="en-US" sz="2700" dirty="0"/>
          </a:p>
        </p:txBody>
      </p:sp>
      <p:sp>
        <p:nvSpPr>
          <p:cNvPr id="5" name="Content Placeholder 4"/>
          <p:cNvSpPr>
            <a:spLocks noGrp="1"/>
          </p:cNvSpPr>
          <p:nvPr>
            <p:ph idx="1"/>
          </p:nvPr>
        </p:nvSpPr>
        <p:spPr>
          <a:xfrm>
            <a:off x="323528" y="1600200"/>
            <a:ext cx="8229600" cy="4525963"/>
          </a:xfrm>
        </p:spPr>
        <p:txBody>
          <a:bodyPr>
            <a:normAutofit/>
          </a:bodyPr>
          <a:lstStyle/>
          <a:p>
            <a:pPr marL="0" indent="0">
              <a:buNone/>
              <a:tabLst>
                <a:tab pos="457200" algn="l"/>
              </a:tabLst>
            </a:pPr>
            <a:r>
              <a:rPr lang="en-US" sz="2000" u="sng" dirty="0" smtClean="0"/>
              <a:t>Primary objective</a:t>
            </a:r>
            <a:r>
              <a:rPr lang="en-US" sz="2000" dirty="0" smtClean="0"/>
              <a:t>: allocate space (identify the footprint) for non-renewable developments such as petroleum, natural gas and mining</a:t>
            </a:r>
          </a:p>
          <a:p>
            <a:pPr marL="0" indent="0">
              <a:buNone/>
              <a:tabLst>
                <a:tab pos="457200" algn="l"/>
              </a:tabLst>
            </a:pPr>
            <a:endParaRPr lang="en-US" sz="2000" u="sng" dirty="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Targeted Uses</a:t>
            </a:r>
            <a:r>
              <a:rPr lang="en-US" sz="2000" dirty="0" smtClean="0">
                <a:latin typeface="Calibri"/>
                <a:ea typeface="Times New Roman"/>
                <a:cs typeface="Calibri"/>
              </a:rPr>
              <a:t>:  petroleum </a:t>
            </a:r>
            <a:r>
              <a:rPr lang="en-US" sz="2000" dirty="0" smtClean="0">
                <a:ea typeface="Times New Roman"/>
                <a:cs typeface="Calibri"/>
              </a:rPr>
              <a:t>exploration,, mining </a:t>
            </a:r>
            <a:r>
              <a:rPr lang="en-US" sz="2000" dirty="0">
                <a:ea typeface="Times New Roman"/>
                <a:cs typeface="Calibri"/>
              </a:rPr>
              <a:t>– minerals and aggregates, </a:t>
            </a:r>
            <a:endParaRPr lang="en-US" sz="2000" dirty="0" smtClean="0">
              <a:latin typeface="Calibri"/>
              <a:ea typeface="Times New Roman"/>
              <a:cs typeface="Calibri"/>
            </a:endParaRPr>
          </a:p>
          <a:p>
            <a:pPr marL="0" indent="0">
              <a:buNone/>
              <a:tabLst>
                <a:tab pos="457200" algn="l"/>
              </a:tabLst>
            </a:pPr>
            <a:endParaRPr lang="en-US" sz="2000"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Potential future uses</a:t>
            </a:r>
            <a:r>
              <a:rPr lang="en-US" sz="2000" dirty="0" smtClean="0">
                <a:latin typeface="Calibri"/>
                <a:ea typeface="Times New Roman"/>
                <a:cs typeface="Calibri"/>
              </a:rPr>
              <a:t>: Mining, natural gas, shipping petroleum and LNG</a:t>
            </a:r>
            <a:endParaRPr lang="en-US" sz="2000" dirty="0">
              <a:latin typeface="Calibri"/>
              <a:ea typeface="Times New Roman"/>
              <a:cs typeface="Calibri"/>
            </a:endParaRPr>
          </a:p>
          <a:p>
            <a:pPr>
              <a:tabLst>
                <a:tab pos="457200" algn="l"/>
              </a:tabLst>
            </a:pPr>
            <a:endParaRPr lang="en-US" sz="2000" dirty="0">
              <a:latin typeface="Calibri"/>
              <a:ea typeface="Times New Roman"/>
              <a:cs typeface="Calibri"/>
            </a:endParaRPr>
          </a:p>
          <a:p>
            <a:pPr marL="0" indent="0">
              <a:buNone/>
              <a:tabLst>
                <a:tab pos="457200" algn="l"/>
              </a:tabLst>
            </a:pPr>
            <a:r>
              <a:rPr lang="en-US" sz="2000" u="sng" dirty="0">
                <a:ea typeface="Times New Roman"/>
                <a:cs typeface="Calibri"/>
              </a:rPr>
              <a:t>Considerations: </a:t>
            </a:r>
          </a:p>
          <a:p>
            <a:pPr>
              <a:tabLst>
                <a:tab pos="457200" algn="l"/>
              </a:tabLst>
            </a:pPr>
            <a:r>
              <a:rPr lang="en-US" sz="2000" dirty="0">
                <a:ea typeface="Times New Roman"/>
                <a:cs typeface="Calibri"/>
              </a:rPr>
              <a:t>Assigned </a:t>
            </a:r>
            <a:r>
              <a:rPr lang="en-US" sz="2000" dirty="0" smtClean="0">
                <a:ea typeface="Times New Roman"/>
                <a:cs typeface="Calibri"/>
              </a:rPr>
              <a:t>leases on </a:t>
            </a:r>
            <a:r>
              <a:rPr lang="en-US" sz="2000" dirty="0">
                <a:ea typeface="Times New Roman"/>
                <a:cs typeface="Calibri"/>
              </a:rPr>
              <a:t>central </a:t>
            </a:r>
            <a:r>
              <a:rPr lang="en-US" sz="2000" dirty="0" err="1">
                <a:ea typeface="Times New Roman"/>
                <a:cs typeface="Calibri"/>
              </a:rPr>
              <a:t>Mahe</a:t>
            </a:r>
            <a:r>
              <a:rPr lang="en-US" sz="2000" dirty="0">
                <a:ea typeface="Times New Roman"/>
                <a:cs typeface="Calibri"/>
              </a:rPr>
              <a:t> plateau</a:t>
            </a:r>
          </a:p>
          <a:p>
            <a:pPr>
              <a:tabLst>
                <a:tab pos="457200" algn="l"/>
              </a:tabLst>
            </a:pPr>
            <a:r>
              <a:rPr lang="en-US" sz="2000" dirty="0" smtClean="0">
                <a:ea typeface="Times New Roman"/>
                <a:cs typeface="Calibri"/>
              </a:rPr>
              <a:t>Seismic exploration 2,000 m depth</a:t>
            </a:r>
          </a:p>
          <a:p>
            <a:pPr>
              <a:tabLst>
                <a:tab pos="457200" algn="l"/>
              </a:tabLst>
            </a:pPr>
            <a:r>
              <a:rPr lang="en-US" sz="2000" dirty="0" smtClean="0">
                <a:ea typeface="Times New Roman"/>
                <a:cs typeface="Calibri"/>
              </a:rPr>
              <a:t>Petro Seychelles areas for oil prospecting</a:t>
            </a:r>
          </a:p>
          <a:p>
            <a:pPr>
              <a:tabLst>
                <a:tab pos="457200" algn="l"/>
              </a:tabLst>
            </a:pPr>
            <a:r>
              <a:rPr lang="en-US" sz="2000" dirty="0" smtClean="0">
                <a:ea typeface="Times New Roman"/>
                <a:cs typeface="Calibri"/>
              </a:rPr>
              <a:t>Upstream and downstream effects</a:t>
            </a:r>
            <a:endParaRPr lang="en-US" sz="2000" dirty="0">
              <a:ea typeface="Times New Roman"/>
              <a:cs typeface="Calibri"/>
            </a:endParaRPr>
          </a:p>
        </p:txBody>
      </p:sp>
      <p:sp>
        <p:nvSpPr>
          <p:cNvPr id="3" name="Slide Number Placeholder 2"/>
          <p:cNvSpPr>
            <a:spLocks noGrp="1"/>
          </p:cNvSpPr>
          <p:nvPr>
            <p:ph type="sldNum" sz="quarter" idx="12"/>
          </p:nvPr>
        </p:nvSpPr>
        <p:spPr/>
        <p:txBody>
          <a:bodyPr/>
          <a:lstStyle/>
          <a:p>
            <a:fld id="{D1F0D7A8-AF7D-464E-BBF6-E279CA098AE4}" type="slidenum">
              <a:rPr lang="en-US" smtClean="0"/>
              <a:pPr/>
              <a:t>13</a:t>
            </a:fld>
            <a:endParaRPr lang="en-US"/>
          </a:p>
        </p:txBody>
      </p:sp>
      <p:pic>
        <p:nvPicPr>
          <p:cNvPr id="6" name="Picture 5"/>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pic>
        <p:nvPicPr>
          <p:cNvPr id="7" name="Picture 6" descr="PetroSeychelles.tif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843719" y="4097315"/>
            <a:ext cx="1602430" cy="1398425"/>
          </a:xfrm>
          <a:prstGeom prst="rect">
            <a:avLst/>
          </a:prstGeom>
        </p:spPr>
      </p:pic>
      <p:sp>
        <p:nvSpPr>
          <p:cNvPr id="8" name="TextBox 7"/>
          <p:cNvSpPr txBox="1"/>
          <p:nvPr/>
        </p:nvSpPr>
        <p:spPr>
          <a:xfrm>
            <a:off x="7155843" y="5498780"/>
            <a:ext cx="1290306" cy="230832"/>
          </a:xfrm>
          <a:prstGeom prst="rect">
            <a:avLst/>
          </a:prstGeom>
          <a:noFill/>
        </p:spPr>
        <p:txBody>
          <a:bodyPr wrap="none" rtlCol="0">
            <a:spAutoFit/>
          </a:bodyPr>
          <a:lstStyle/>
          <a:p>
            <a:r>
              <a:rPr lang="en-US" sz="900" dirty="0" smtClean="0"/>
              <a:t>Photo: Petro Seychelles</a:t>
            </a:r>
            <a:endParaRPr lang="en-US" sz="900" dirty="0"/>
          </a:p>
        </p:txBody>
      </p:sp>
    </p:spTree>
    <p:extLst>
      <p:ext uri="{BB962C8B-B14F-4D97-AF65-F5344CB8AC3E}">
        <p14:creationId xmlns:p14="http://schemas.microsoft.com/office/powerpoint/2010/main" xmlns="" val="3024350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ea typeface="Times New Roman"/>
                <a:cs typeface="Calibri"/>
              </a:rPr>
              <a:t>Zone E</a:t>
            </a:r>
            <a:br>
              <a:rPr lang="en-CA" dirty="0" smtClean="0">
                <a:ea typeface="Times New Roman"/>
                <a:cs typeface="Calibri"/>
              </a:rPr>
            </a:br>
            <a:r>
              <a:rPr lang="en-CA" sz="2800" i="1" dirty="0" smtClean="0"/>
              <a:t>Multi-Use Zone: Tourism, Culture and Recreation</a:t>
            </a:r>
            <a:endParaRPr lang="en-US" sz="2700" dirty="0"/>
          </a:p>
        </p:txBody>
      </p:sp>
      <p:sp>
        <p:nvSpPr>
          <p:cNvPr id="5" name="Content Placeholder 4"/>
          <p:cNvSpPr>
            <a:spLocks noGrp="1"/>
          </p:cNvSpPr>
          <p:nvPr>
            <p:ph idx="1"/>
          </p:nvPr>
        </p:nvSpPr>
        <p:spPr>
          <a:xfrm>
            <a:off x="323528" y="1600200"/>
            <a:ext cx="8229600" cy="4525963"/>
          </a:xfrm>
        </p:spPr>
        <p:txBody>
          <a:bodyPr>
            <a:normAutofit/>
          </a:bodyPr>
          <a:lstStyle/>
          <a:p>
            <a:pPr marL="0" indent="0">
              <a:buNone/>
              <a:tabLst>
                <a:tab pos="457200" algn="l"/>
              </a:tabLst>
            </a:pPr>
            <a:r>
              <a:rPr lang="en-US" sz="2000" u="sng" dirty="0" smtClean="0"/>
              <a:t>Primary objective</a:t>
            </a:r>
            <a:r>
              <a:rPr lang="en-US" sz="2000" dirty="0" smtClean="0"/>
              <a:t>: allocate space to </a:t>
            </a:r>
            <a:r>
              <a:rPr lang="en-US" sz="2000" dirty="0" err="1" smtClean="0"/>
              <a:t>maximise</a:t>
            </a:r>
            <a:r>
              <a:rPr lang="en-US" sz="2000" dirty="0" smtClean="0"/>
              <a:t> opportunities for tourism, recreation and appreciation of culture. </a:t>
            </a:r>
            <a:endParaRPr lang="en-US" sz="2000" dirty="0"/>
          </a:p>
          <a:p>
            <a:pPr marL="0" indent="0">
              <a:buNone/>
              <a:tabLst>
                <a:tab pos="457200" algn="l"/>
              </a:tabLst>
            </a:pPr>
            <a:endParaRPr lang="en-US" sz="2000" u="sng"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Targeted Uses</a:t>
            </a:r>
            <a:r>
              <a:rPr lang="en-US" sz="2000" dirty="0" smtClean="0">
                <a:latin typeface="Calibri"/>
                <a:ea typeface="Times New Roman"/>
                <a:cs typeface="Calibri"/>
              </a:rPr>
              <a:t>:  Coastal accommodation, fishing: recreation and sport, public recreation, Seychelles culture, tourism</a:t>
            </a:r>
          </a:p>
          <a:p>
            <a:pPr marL="0" indent="0">
              <a:buNone/>
              <a:tabLst>
                <a:tab pos="457200" algn="l"/>
              </a:tabLst>
            </a:pPr>
            <a:endParaRPr lang="en-US" sz="2000" dirty="0" smtClean="0">
              <a:latin typeface="Calibri"/>
              <a:ea typeface="Times New Roman"/>
              <a:cs typeface="Calibri"/>
            </a:endParaRPr>
          </a:p>
          <a:p>
            <a:pPr marL="0" indent="0">
              <a:buNone/>
              <a:tabLst>
                <a:tab pos="457200" algn="l"/>
              </a:tabLst>
            </a:pPr>
            <a:r>
              <a:rPr lang="en-US" sz="2000" u="sng" dirty="0" smtClean="0">
                <a:latin typeface="Calibri"/>
                <a:ea typeface="Times New Roman"/>
                <a:cs typeface="Calibri"/>
              </a:rPr>
              <a:t>Potential future uses</a:t>
            </a:r>
            <a:r>
              <a:rPr lang="en-US" sz="2000" dirty="0" smtClean="0">
                <a:latin typeface="Calibri"/>
                <a:ea typeface="Times New Roman"/>
                <a:cs typeface="Calibri"/>
              </a:rPr>
              <a:t>: To Be Determined</a:t>
            </a:r>
            <a:endParaRPr lang="en-US" sz="2000" dirty="0">
              <a:latin typeface="Calibri"/>
              <a:ea typeface="Times New Roman"/>
              <a:cs typeface="Calibri"/>
            </a:endParaRPr>
          </a:p>
          <a:p>
            <a:pPr>
              <a:tabLst>
                <a:tab pos="457200" algn="l"/>
              </a:tabLst>
            </a:pPr>
            <a:endParaRPr lang="en-US" sz="2000" dirty="0">
              <a:latin typeface="Calibri"/>
              <a:ea typeface="Times New Roman"/>
              <a:cs typeface="Calibri"/>
            </a:endParaRPr>
          </a:p>
          <a:p>
            <a:pPr marL="0" indent="0">
              <a:buNone/>
              <a:tabLst>
                <a:tab pos="457200" algn="l"/>
              </a:tabLst>
            </a:pPr>
            <a:r>
              <a:rPr lang="en-US" sz="2000" u="sng" dirty="0">
                <a:ea typeface="Times New Roman"/>
                <a:cs typeface="Calibri"/>
              </a:rPr>
              <a:t>Considerations: </a:t>
            </a:r>
          </a:p>
          <a:p>
            <a:pPr>
              <a:tabLst>
                <a:tab pos="457200" algn="l"/>
              </a:tabLst>
            </a:pPr>
            <a:r>
              <a:rPr lang="en-US" sz="2000" dirty="0" smtClean="0">
                <a:ea typeface="Times New Roman"/>
                <a:cs typeface="Calibri"/>
              </a:rPr>
              <a:t>Licenses and tenures</a:t>
            </a:r>
          </a:p>
          <a:p>
            <a:pPr>
              <a:tabLst>
                <a:tab pos="457200" algn="l"/>
              </a:tabLst>
            </a:pPr>
            <a:r>
              <a:rPr lang="en-US" sz="2000" dirty="0" smtClean="0">
                <a:ea typeface="Times New Roman"/>
                <a:cs typeface="Calibri"/>
              </a:rPr>
              <a:t>Locals vs. visitors</a:t>
            </a:r>
          </a:p>
          <a:p>
            <a:pPr>
              <a:tabLst>
                <a:tab pos="457200" algn="l"/>
              </a:tabLst>
            </a:pPr>
            <a:r>
              <a:rPr lang="en-US" sz="2000" dirty="0" smtClean="0">
                <a:ea typeface="Times New Roman"/>
                <a:cs typeface="Calibri"/>
              </a:rPr>
              <a:t>Recreation and sports fishing</a:t>
            </a:r>
          </a:p>
        </p:txBody>
      </p:sp>
      <p:sp>
        <p:nvSpPr>
          <p:cNvPr id="3" name="Slide Number Placeholder 2"/>
          <p:cNvSpPr>
            <a:spLocks noGrp="1"/>
          </p:cNvSpPr>
          <p:nvPr>
            <p:ph type="sldNum" sz="quarter" idx="12"/>
          </p:nvPr>
        </p:nvSpPr>
        <p:spPr/>
        <p:txBody>
          <a:bodyPr/>
          <a:lstStyle/>
          <a:p>
            <a:fld id="{D1F0D7A8-AF7D-464E-BBF6-E279CA098AE4}" type="slidenum">
              <a:rPr lang="en-US" smtClean="0"/>
              <a:pPr/>
              <a:t>14</a:t>
            </a:fld>
            <a:endParaRPr lang="en-US" dirty="0"/>
          </a:p>
        </p:txBody>
      </p:sp>
      <p:pic>
        <p:nvPicPr>
          <p:cNvPr id="6" name="Picture 5"/>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pic>
        <p:nvPicPr>
          <p:cNvPr id="7" name="Picture 6" descr="frontiersalphonseisland.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04930" y="4151607"/>
            <a:ext cx="1914280" cy="1235192"/>
          </a:xfrm>
          <a:prstGeom prst="rect">
            <a:avLst/>
          </a:prstGeom>
        </p:spPr>
      </p:pic>
      <p:sp>
        <p:nvSpPr>
          <p:cNvPr id="9" name="TextBox 8"/>
          <p:cNvSpPr txBox="1"/>
          <p:nvPr/>
        </p:nvSpPr>
        <p:spPr>
          <a:xfrm>
            <a:off x="5457326" y="5386799"/>
            <a:ext cx="1261884" cy="230832"/>
          </a:xfrm>
          <a:prstGeom prst="rect">
            <a:avLst/>
          </a:prstGeom>
          <a:noFill/>
        </p:spPr>
        <p:txBody>
          <a:bodyPr wrap="none" rtlCol="0">
            <a:spAutoFit/>
          </a:bodyPr>
          <a:lstStyle/>
          <a:p>
            <a:r>
              <a:rPr lang="en-US" sz="900" dirty="0" smtClean="0"/>
              <a:t>Photo: Frontiers Travel</a:t>
            </a:r>
            <a:endParaRPr lang="en-US" sz="900" dirty="0"/>
          </a:p>
        </p:txBody>
      </p:sp>
      <p:pic>
        <p:nvPicPr>
          <p:cNvPr id="11" name="Picture 10" descr="01.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990016" y="3449408"/>
            <a:ext cx="1901074" cy="1404397"/>
          </a:xfrm>
          <a:prstGeom prst="rect">
            <a:avLst/>
          </a:prstGeom>
        </p:spPr>
      </p:pic>
      <p:sp>
        <p:nvSpPr>
          <p:cNvPr id="12" name="TextBox 11"/>
          <p:cNvSpPr txBox="1"/>
          <p:nvPr/>
        </p:nvSpPr>
        <p:spPr>
          <a:xfrm>
            <a:off x="7471448" y="4853805"/>
            <a:ext cx="1419642" cy="230832"/>
          </a:xfrm>
          <a:prstGeom prst="rect">
            <a:avLst/>
          </a:prstGeom>
          <a:noFill/>
        </p:spPr>
        <p:txBody>
          <a:bodyPr wrap="none" rtlCol="0">
            <a:spAutoFit/>
          </a:bodyPr>
          <a:lstStyle/>
          <a:p>
            <a:r>
              <a:rPr lang="en-US" sz="900" dirty="0" smtClean="0"/>
              <a:t>Photo: </a:t>
            </a:r>
            <a:r>
              <a:rPr lang="en-US" sz="900" dirty="0" err="1" smtClean="0"/>
              <a:t>JustSeychelles.com</a:t>
            </a:r>
            <a:endParaRPr lang="en-US" sz="900" dirty="0"/>
          </a:p>
        </p:txBody>
      </p:sp>
      <p:pic>
        <p:nvPicPr>
          <p:cNvPr id="14" name="Picture 13" descr="Seychelles.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114771" y="5386799"/>
            <a:ext cx="1438357" cy="781598"/>
          </a:xfrm>
          <a:prstGeom prst="rect">
            <a:avLst/>
          </a:prstGeom>
        </p:spPr>
      </p:pic>
    </p:spTree>
    <p:extLst>
      <p:ext uri="{BB962C8B-B14F-4D97-AF65-F5344CB8AC3E}">
        <p14:creationId xmlns:p14="http://schemas.microsoft.com/office/powerpoint/2010/main" xmlns="" val="2524311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Zone design - &gt; “map” </a:t>
            </a:r>
            <a:endParaRPr lang="en-US" dirty="0"/>
          </a:p>
        </p:txBody>
      </p:sp>
      <p:sp>
        <p:nvSpPr>
          <p:cNvPr id="5" name="Content Placeholder 4"/>
          <p:cNvSpPr>
            <a:spLocks noGrp="1"/>
          </p:cNvSpPr>
          <p:nvPr>
            <p:ph idx="1"/>
          </p:nvPr>
        </p:nvSpPr>
        <p:spPr/>
        <p:txBody>
          <a:bodyPr>
            <a:normAutofit/>
          </a:bodyPr>
          <a:lstStyle/>
          <a:p>
            <a:pPr>
              <a:tabLst>
                <a:tab pos="457200" algn="l"/>
              </a:tabLst>
            </a:pPr>
            <a:r>
              <a:rPr lang="en-CA" dirty="0" smtClean="0">
                <a:latin typeface="Calibri"/>
                <a:ea typeface="Times New Roman"/>
                <a:cs typeface="Calibri"/>
              </a:rPr>
              <a:t>Non-overlapping zones</a:t>
            </a:r>
          </a:p>
          <a:p>
            <a:pPr>
              <a:tabLst>
                <a:tab pos="457200" algn="l"/>
              </a:tabLst>
            </a:pPr>
            <a:r>
              <a:rPr lang="en-CA" dirty="0" smtClean="0">
                <a:ea typeface="Times New Roman"/>
                <a:cs typeface="Calibri"/>
              </a:rPr>
              <a:t>Consider intensity and frequency of uses</a:t>
            </a:r>
          </a:p>
          <a:p>
            <a:pPr>
              <a:tabLst>
                <a:tab pos="457200" algn="l"/>
              </a:tabLst>
            </a:pPr>
            <a:r>
              <a:rPr lang="en-CA" dirty="0" smtClean="0">
                <a:latin typeface="Calibri"/>
                <a:ea typeface="Times New Roman"/>
                <a:cs typeface="Calibri"/>
              </a:rPr>
              <a:t>Compatible uses – matrix</a:t>
            </a:r>
          </a:p>
        </p:txBody>
      </p:sp>
      <p:sp>
        <p:nvSpPr>
          <p:cNvPr id="2" name="Slide Number Placeholder 1"/>
          <p:cNvSpPr>
            <a:spLocks noGrp="1"/>
          </p:cNvSpPr>
          <p:nvPr>
            <p:ph type="sldNum" sz="quarter" idx="12"/>
          </p:nvPr>
        </p:nvSpPr>
        <p:spPr/>
        <p:txBody>
          <a:bodyPr/>
          <a:lstStyle/>
          <a:p>
            <a:fld id="{D1F0D7A8-AF7D-464E-BBF6-E279CA098AE4}" type="slidenum">
              <a:rPr lang="en-US" smtClean="0"/>
              <a:pPr/>
              <a:t>15</a:t>
            </a:fld>
            <a:endParaRPr lang="en-US"/>
          </a:p>
        </p:txBody>
      </p:sp>
      <p:pic>
        <p:nvPicPr>
          <p:cNvPr id="6" name="Picture 5"/>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pic>
        <p:nvPicPr>
          <p:cNvPr id="7" name="Picture 6" descr="Macintosh HD:Users:joannasmith:TNC:Seychelles:Zoning:images:compatibility_matrix2.tiff"/>
          <p:cNvPicPr/>
          <p:nvPr/>
        </p:nvPicPr>
        <p:blipFill>
          <a:blip r:embed="rId3">
            <a:extLst>
              <a:ext uri="{28A0092B-C50C-407E-A947-70E740481C1C}">
                <a14:useLocalDpi xmlns:a14="http://schemas.microsoft.com/office/drawing/2010/main" xmlns="" val="0"/>
              </a:ext>
            </a:extLst>
          </a:blip>
          <a:srcRect/>
          <a:stretch>
            <a:fillRect/>
          </a:stretch>
        </p:blipFill>
        <p:spPr bwMode="auto">
          <a:xfrm>
            <a:off x="2263318" y="3418627"/>
            <a:ext cx="4289882" cy="2707536"/>
          </a:xfrm>
          <a:prstGeom prst="rect">
            <a:avLst/>
          </a:prstGeom>
          <a:noFill/>
          <a:ln>
            <a:noFill/>
          </a:ln>
        </p:spPr>
      </p:pic>
    </p:spTree>
    <p:extLst>
      <p:ext uri="{BB962C8B-B14F-4D97-AF65-F5344CB8AC3E}">
        <p14:creationId xmlns:p14="http://schemas.microsoft.com/office/powerpoint/2010/main" xmlns="" val="891467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Summary</a:t>
            </a:r>
            <a:br>
              <a:rPr lang="en-US" dirty="0" smtClean="0"/>
            </a:br>
            <a:endParaRPr lang="en-US" sz="3100" i="1" dirty="0"/>
          </a:p>
        </p:txBody>
      </p:sp>
      <p:sp>
        <p:nvSpPr>
          <p:cNvPr id="23" name="Content Placeholder 3"/>
          <p:cNvSpPr txBox="1">
            <a:spLocks/>
          </p:cNvSpPr>
          <p:nvPr/>
        </p:nvSpPr>
        <p:spPr>
          <a:xfrm>
            <a:off x="600925" y="1609350"/>
            <a:ext cx="8085875" cy="41190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400" dirty="0" smtClean="0"/>
              <a:t>Used input from Stakeholder Workshops #1 and #2</a:t>
            </a:r>
          </a:p>
          <a:p>
            <a:pPr marL="0" indent="0">
              <a:buNone/>
            </a:pPr>
            <a:r>
              <a:rPr lang="en-CA" sz="2400" dirty="0" smtClean="0"/>
              <a:t>Review of available data and information</a:t>
            </a:r>
          </a:p>
          <a:p>
            <a:pPr marL="0" indent="0">
              <a:buNone/>
            </a:pPr>
            <a:r>
              <a:rPr lang="en-CA" sz="2400" dirty="0" smtClean="0"/>
              <a:t>Review and advice from Technical Working Group</a:t>
            </a:r>
          </a:p>
          <a:p>
            <a:pPr marL="0" indent="0">
              <a:buNone/>
            </a:pPr>
            <a:r>
              <a:rPr lang="en-CA" sz="2400" dirty="0"/>
              <a:t>Existing and potential future activities considered</a:t>
            </a:r>
          </a:p>
          <a:p>
            <a:pPr marL="0" indent="0">
              <a:buNone/>
            </a:pPr>
            <a:r>
              <a:rPr lang="en-CA" sz="2400" dirty="0" smtClean="0"/>
              <a:t>Practical, innovative, and flexible approach</a:t>
            </a:r>
          </a:p>
          <a:p>
            <a:pPr marL="0" indent="0">
              <a:buNone/>
            </a:pPr>
            <a:r>
              <a:rPr lang="en-CA" sz="2400" dirty="0" smtClean="0"/>
              <a:t>Zone types based on 5 primary objectives:</a:t>
            </a:r>
          </a:p>
          <a:p>
            <a:pPr marL="1257300" lvl="3" indent="0">
              <a:buNone/>
            </a:pPr>
            <a:r>
              <a:rPr lang="en-CA" sz="1200" dirty="0" smtClean="0"/>
              <a:t>Zone A – </a:t>
            </a:r>
            <a:r>
              <a:rPr lang="en-CA" sz="1200" i="1" dirty="0" smtClean="0"/>
              <a:t>Food Security – Fishing</a:t>
            </a:r>
          </a:p>
          <a:p>
            <a:pPr marL="1257300" lvl="3" indent="0">
              <a:buNone/>
            </a:pPr>
            <a:r>
              <a:rPr lang="en-CA" sz="1200" dirty="0" smtClean="0"/>
              <a:t>Zone B – </a:t>
            </a:r>
            <a:r>
              <a:rPr lang="en-CA" sz="1200" i="1" dirty="0" smtClean="0"/>
              <a:t>Marine Protected Area Zone</a:t>
            </a:r>
            <a:r>
              <a:rPr lang="en-CA" sz="1200" i="1" dirty="0"/>
              <a:t> </a:t>
            </a:r>
            <a:r>
              <a:rPr lang="en-CA" sz="1200" i="1" dirty="0" smtClean="0"/>
              <a:t>– Biodiversity </a:t>
            </a:r>
          </a:p>
          <a:p>
            <a:pPr marL="1257300" lvl="3" indent="0">
              <a:buNone/>
            </a:pPr>
            <a:r>
              <a:rPr lang="en-CA" sz="1200" dirty="0" smtClean="0"/>
              <a:t>Zone C – </a:t>
            </a:r>
            <a:r>
              <a:rPr lang="en-CA" sz="1200" i="1" dirty="0" smtClean="0"/>
              <a:t>Infrastructure &amp; Services </a:t>
            </a:r>
          </a:p>
          <a:p>
            <a:pPr marL="1257300" lvl="3" indent="0">
              <a:buNone/>
            </a:pPr>
            <a:r>
              <a:rPr lang="en-CA" sz="1200" dirty="0" smtClean="0"/>
              <a:t>Zone D – </a:t>
            </a:r>
            <a:r>
              <a:rPr lang="en-CA" sz="1200" i="1" dirty="0" smtClean="0"/>
              <a:t>Non-Renewable Development</a:t>
            </a:r>
          </a:p>
          <a:p>
            <a:pPr marL="1257300" lvl="3" indent="0">
              <a:buNone/>
            </a:pPr>
            <a:r>
              <a:rPr lang="en-CA" sz="1200" dirty="0" smtClean="0"/>
              <a:t>Zone E – </a:t>
            </a:r>
            <a:r>
              <a:rPr lang="en-CA" sz="1200" i="1" dirty="0" smtClean="0"/>
              <a:t>Multi-Use Zone: Tourism, Recreation, Culture</a:t>
            </a:r>
            <a:br>
              <a:rPr lang="en-CA" sz="1200" i="1" dirty="0" smtClean="0"/>
            </a:br>
            <a:endParaRPr lang="en-CA" sz="1200" i="1" dirty="0" smtClean="0"/>
          </a:p>
        </p:txBody>
      </p:sp>
      <p:sp>
        <p:nvSpPr>
          <p:cNvPr id="24" name="Slide Number Placeholder 23"/>
          <p:cNvSpPr>
            <a:spLocks noGrp="1"/>
          </p:cNvSpPr>
          <p:nvPr>
            <p:ph type="sldNum" sz="quarter" idx="12"/>
          </p:nvPr>
        </p:nvSpPr>
        <p:spPr/>
        <p:txBody>
          <a:bodyPr/>
          <a:lstStyle/>
          <a:p>
            <a:fld id="{D1F0D7A8-AF7D-464E-BBF6-E279CA098AE4}" type="slidenum">
              <a:rPr lang="en-US" smtClean="0"/>
              <a:pPr/>
              <a:t>16</a:t>
            </a:fld>
            <a:endParaRPr lang="en-US"/>
          </a:p>
        </p:txBody>
      </p:sp>
      <p:pic>
        <p:nvPicPr>
          <p:cNvPr id="11" name="Picture 10"/>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1277587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
        <p:nvSpPr>
          <p:cNvPr id="3" name="Slide Number Placeholder 2"/>
          <p:cNvSpPr>
            <a:spLocks noGrp="1"/>
          </p:cNvSpPr>
          <p:nvPr>
            <p:ph type="sldNum" sz="quarter" idx="12"/>
          </p:nvPr>
        </p:nvSpPr>
        <p:spPr/>
        <p:txBody>
          <a:bodyPr/>
          <a:lstStyle/>
          <a:p>
            <a:fld id="{D1F0D7A8-AF7D-464E-BBF6-E279CA098AE4}" type="slidenum">
              <a:rPr lang="en-US" smtClean="0"/>
              <a:pPr/>
              <a:t>17</a:t>
            </a:fld>
            <a:endParaRPr lang="en-US"/>
          </a:p>
        </p:txBody>
      </p:sp>
      <p:pic>
        <p:nvPicPr>
          <p:cNvPr id="14" name="Picture 13"/>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grpSp>
        <p:nvGrpSpPr>
          <p:cNvPr id="18" name="Group 17"/>
          <p:cNvGrpSpPr/>
          <p:nvPr/>
        </p:nvGrpSpPr>
        <p:grpSpPr>
          <a:xfrm>
            <a:off x="625908" y="2373786"/>
            <a:ext cx="7970520" cy="1242060"/>
            <a:chOff x="0" y="0"/>
            <a:chExt cx="7967818" cy="1465071"/>
          </a:xfrm>
        </p:grpSpPr>
        <p:grpSp>
          <p:nvGrpSpPr>
            <p:cNvPr id="19" name="Group 18"/>
            <p:cNvGrpSpPr/>
            <p:nvPr/>
          </p:nvGrpSpPr>
          <p:grpSpPr>
            <a:xfrm>
              <a:off x="0" y="0"/>
              <a:ext cx="5985212" cy="1458161"/>
              <a:chOff x="0" y="0"/>
              <a:chExt cx="5985212" cy="1458161"/>
            </a:xfrm>
          </p:grpSpPr>
          <p:pic>
            <p:nvPicPr>
              <p:cNvPr id="21" name="Picture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82"/>
                <a:ext cx="2099012" cy="1447800"/>
              </a:xfrm>
              <a:prstGeom prst="rect">
                <a:avLst/>
              </a:prstGeom>
            </p:spPr>
          </p:pic>
          <p:pic>
            <p:nvPicPr>
              <p:cNvPr id="22" name="Picture 21" descr="DSCF2331.JPG"/>
              <p:cNvPicPr>
                <a:picLocks noChangeAspect="1"/>
              </p:cNvPicPr>
              <p:nvPr/>
            </p:nvPicPr>
            <p:blipFill rotWithShape="1">
              <a:blip r:embed="rId4" cstate="print"/>
              <a:srcRect l="13165"/>
              <a:stretch/>
            </p:blipFill>
            <p:spPr>
              <a:xfrm>
                <a:off x="4023062" y="0"/>
                <a:ext cx="1962150" cy="1458161"/>
              </a:xfrm>
              <a:prstGeom prst="rect">
                <a:avLst/>
              </a:prstGeom>
            </p:spPr>
          </p:pic>
          <p:pic>
            <p:nvPicPr>
              <p:cNvPr id="23" name="Picture 22" descr="C:\Users\NZenny\Documents\Seychelles\SeyMMAP\10230_54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99012" y="7298"/>
                <a:ext cx="1924051" cy="144568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0" name="Picture 19" descr="C:\Users\NZenny\Documents\Seychelles\SeyMMAP\surgeonfish65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77106" y="7298"/>
              <a:ext cx="1990712" cy="1457773"/>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679490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ea typeface="Times New Roman"/>
                <a:cs typeface="Calibri"/>
              </a:rPr>
              <a:t>Implement Zoning</a:t>
            </a:r>
            <a:endParaRPr lang="en-US" sz="2700" dirty="0"/>
          </a:p>
        </p:txBody>
      </p:sp>
      <p:sp>
        <p:nvSpPr>
          <p:cNvPr id="5" name="Content Placeholder 4"/>
          <p:cNvSpPr>
            <a:spLocks noGrp="1"/>
          </p:cNvSpPr>
          <p:nvPr>
            <p:ph idx="1"/>
          </p:nvPr>
        </p:nvSpPr>
        <p:spPr>
          <a:xfrm>
            <a:off x="457200" y="1957107"/>
            <a:ext cx="8009275" cy="3354990"/>
          </a:xfrm>
        </p:spPr>
        <p:txBody>
          <a:bodyPr>
            <a:normAutofit/>
          </a:bodyPr>
          <a:lstStyle/>
          <a:p>
            <a:pPr marL="0" indent="0">
              <a:buNone/>
              <a:tabLst>
                <a:tab pos="457200" algn="l"/>
              </a:tabLst>
            </a:pPr>
            <a:r>
              <a:rPr lang="en-US" sz="2400" u="sng" dirty="0" smtClean="0">
                <a:ea typeface="Times New Roman"/>
                <a:cs typeface="Calibri"/>
              </a:rPr>
              <a:t>Considerations</a:t>
            </a:r>
            <a:r>
              <a:rPr lang="en-US" sz="2400" u="sng" dirty="0">
                <a:ea typeface="Times New Roman"/>
                <a:cs typeface="Calibri"/>
              </a:rPr>
              <a:t>: </a:t>
            </a:r>
          </a:p>
          <a:p>
            <a:pPr>
              <a:tabLst>
                <a:tab pos="457200" algn="l"/>
              </a:tabLst>
            </a:pPr>
            <a:r>
              <a:rPr lang="en-US" sz="2400" dirty="0" smtClean="0">
                <a:ea typeface="Times New Roman"/>
                <a:cs typeface="Calibri"/>
              </a:rPr>
              <a:t>Governance</a:t>
            </a:r>
          </a:p>
          <a:p>
            <a:pPr>
              <a:tabLst>
                <a:tab pos="457200" algn="l"/>
              </a:tabLst>
            </a:pPr>
            <a:r>
              <a:rPr lang="en-US" sz="2400" dirty="0" smtClean="0">
                <a:ea typeface="Times New Roman"/>
                <a:cs typeface="Calibri"/>
              </a:rPr>
              <a:t>Financing</a:t>
            </a:r>
          </a:p>
          <a:p>
            <a:pPr>
              <a:tabLst>
                <a:tab pos="457200" algn="l"/>
              </a:tabLst>
            </a:pPr>
            <a:r>
              <a:rPr lang="en-US" sz="2400" dirty="0" smtClean="0">
                <a:ea typeface="Times New Roman"/>
                <a:cs typeface="Calibri"/>
              </a:rPr>
              <a:t>Monitoring and evaluation</a:t>
            </a:r>
          </a:p>
          <a:p>
            <a:pPr>
              <a:tabLst>
                <a:tab pos="457200" algn="l"/>
              </a:tabLst>
            </a:pPr>
            <a:r>
              <a:rPr lang="en-US" sz="2400" dirty="0" smtClean="0">
                <a:ea typeface="Times New Roman"/>
                <a:cs typeface="Calibri"/>
              </a:rPr>
              <a:t>Capacity to implement zones: capacity needs assessment </a:t>
            </a:r>
          </a:p>
        </p:txBody>
      </p:sp>
      <p:sp>
        <p:nvSpPr>
          <p:cNvPr id="3" name="Slide Number Placeholder 2"/>
          <p:cNvSpPr>
            <a:spLocks noGrp="1"/>
          </p:cNvSpPr>
          <p:nvPr>
            <p:ph type="sldNum" sz="quarter" idx="12"/>
          </p:nvPr>
        </p:nvSpPr>
        <p:spPr/>
        <p:txBody>
          <a:bodyPr/>
          <a:lstStyle/>
          <a:p>
            <a:fld id="{D1F0D7A8-AF7D-464E-BBF6-E279CA098AE4}" type="slidenum">
              <a:rPr lang="en-US" smtClean="0"/>
              <a:pPr/>
              <a:t>18</a:t>
            </a:fld>
            <a:endParaRPr lang="en-US" dirty="0"/>
          </a:p>
        </p:txBody>
      </p:sp>
      <p:pic>
        <p:nvPicPr>
          <p:cNvPr id="6" name="Picture 5"/>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2942307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ea typeface="Times New Roman"/>
                <a:cs typeface="Calibri"/>
              </a:rPr>
              <a:t>Challenges</a:t>
            </a:r>
            <a:endParaRPr lang="en-US" sz="2700" dirty="0"/>
          </a:p>
        </p:txBody>
      </p:sp>
      <p:sp>
        <p:nvSpPr>
          <p:cNvPr id="5" name="Content Placeholder 4"/>
          <p:cNvSpPr>
            <a:spLocks noGrp="1"/>
          </p:cNvSpPr>
          <p:nvPr>
            <p:ph idx="1"/>
          </p:nvPr>
        </p:nvSpPr>
        <p:spPr>
          <a:xfrm>
            <a:off x="323528" y="1600200"/>
            <a:ext cx="8229600" cy="4525963"/>
          </a:xfrm>
        </p:spPr>
        <p:txBody>
          <a:bodyPr>
            <a:normAutofit/>
          </a:bodyPr>
          <a:lstStyle/>
          <a:p>
            <a:pPr>
              <a:tabLst>
                <a:tab pos="457200" algn="l"/>
              </a:tabLst>
            </a:pPr>
            <a:r>
              <a:rPr lang="en-CA" dirty="0" smtClean="0">
                <a:ea typeface="Times New Roman"/>
                <a:cs typeface="Calibri"/>
              </a:rPr>
              <a:t>Technical, legal and political complexities</a:t>
            </a:r>
            <a:endParaRPr lang="en-CA" dirty="0">
              <a:latin typeface="Calibri"/>
              <a:ea typeface="Times New Roman"/>
              <a:cs typeface="Calibri"/>
            </a:endParaRPr>
          </a:p>
          <a:p>
            <a:pPr>
              <a:tabLst>
                <a:tab pos="457200" algn="l"/>
              </a:tabLst>
            </a:pPr>
            <a:r>
              <a:rPr lang="en-CA" dirty="0" smtClean="0">
                <a:latin typeface="Calibri"/>
                <a:ea typeface="Times New Roman"/>
                <a:cs typeface="Calibri"/>
              </a:rPr>
              <a:t>Competing interests and conflicting values</a:t>
            </a:r>
          </a:p>
          <a:p>
            <a:pPr>
              <a:tabLst>
                <a:tab pos="457200" algn="l"/>
              </a:tabLst>
            </a:pPr>
            <a:r>
              <a:rPr lang="en-CA" dirty="0" smtClean="0">
                <a:latin typeface="Calibri"/>
                <a:ea typeface="Times New Roman"/>
                <a:cs typeface="Calibri"/>
              </a:rPr>
              <a:t>Long timelines for formalising</a:t>
            </a:r>
          </a:p>
          <a:p>
            <a:pPr>
              <a:tabLst>
                <a:tab pos="457200" algn="l"/>
              </a:tabLst>
            </a:pPr>
            <a:r>
              <a:rPr lang="en-CA" dirty="0" smtClean="0">
                <a:latin typeface="Calibri"/>
                <a:ea typeface="Times New Roman"/>
                <a:cs typeface="Calibri"/>
              </a:rPr>
              <a:t>Zoning a dynamic, 3-dimensional ecosystem</a:t>
            </a:r>
          </a:p>
          <a:p>
            <a:pPr>
              <a:tabLst>
                <a:tab pos="457200" algn="l"/>
              </a:tabLst>
            </a:pPr>
            <a:r>
              <a:rPr lang="en-CA" dirty="0" smtClean="0">
                <a:latin typeface="Calibri"/>
                <a:ea typeface="Times New Roman"/>
                <a:cs typeface="Calibri"/>
              </a:rPr>
              <a:t>Property rights and ownership discussions</a:t>
            </a:r>
          </a:p>
        </p:txBody>
      </p:sp>
      <p:sp>
        <p:nvSpPr>
          <p:cNvPr id="3" name="Slide Number Placeholder 2"/>
          <p:cNvSpPr>
            <a:spLocks noGrp="1"/>
          </p:cNvSpPr>
          <p:nvPr>
            <p:ph type="sldNum" sz="quarter" idx="12"/>
          </p:nvPr>
        </p:nvSpPr>
        <p:spPr/>
        <p:txBody>
          <a:bodyPr/>
          <a:lstStyle/>
          <a:p>
            <a:fld id="{D1F0D7A8-AF7D-464E-BBF6-E279CA098AE4}" type="slidenum">
              <a:rPr lang="en-US" smtClean="0"/>
              <a:pPr/>
              <a:t>19</a:t>
            </a:fld>
            <a:endParaRPr lang="en-US"/>
          </a:p>
        </p:txBody>
      </p:sp>
      <p:pic>
        <p:nvPicPr>
          <p:cNvPr id="6" name="Picture 5"/>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3238837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Marine Spatial Planning</a:t>
            </a:r>
            <a:endParaRPr lang="en-US" dirty="0"/>
          </a:p>
        </p:txBody>
      </p:sp>
      <p:sp>
        <p:nvSpPr>
          <p:cNvPr id="5" name="Content Placeholder 4"/>
          <p:cNvSpPr>
            <a:spLocks noGrp="1"/>
          </p:cNvSpPr>
          <p:nvPr>
            <p:ph idx="1"/>
          </p:nvPr>
        </p:nvSpPr>
        <p:spPr/>
        <p:txBody>
          <a:bodyPr/>
          <a:lstStyle/>
          <a:p>
            <a:r>
              <a:rPr lang="en-US" dirty="0" smtClean="0"/>
              <a:t>A public process of analysing and allocating the spatial and temporal distribution of human activities in marine areas to achieve ecological, economic, and social objectives that are usually specified through a political process. </a:t>
            </a:r>
            <a:endParaRPr lang="en-US" dirty="0"/>
          </a:p>
        </p:txBody>
      </p:sp>
      <p:sp>
        <p:nvSpPr>
          <p:cNvPr id="8" name="Rectangle 7"/>
          <p:cNvSpPr/>
          <p:nvPr/>
        </p:nvSpPr>
        <p:spPr>
          <a:xfrm>
            <a:off x="856589" y="4673290"/>
            <a:ext cx="5134239" cy="461665"/>
          </a:xfrm>
          <a:prstGeom prst="rect">
            <a:avLst/>
          </a:prstGeom>
        </p:spPr>
        <p:txBody>
          <a:bodyPr wrap="square">
            <a:spAutoFit/>
          </a:bodyPr>
          <a:lstStyle/>
          <a:p>
            <a:r>
              <a:rPr lang="en-CA" sz="1200" dirty="0" smtClean="0"/>
              <a:t>Ehler, C. and F. Douvere. 2009. Marine spatial planning: a step-by-step approach toward ecosystem-based management. </a:t>
            </a:r>
            <a:endParaRPr lang="en-US" sz="1200" i="1" dirty="0"/>
          </a:p>
        </p:txBody>
      </p:sp>
      <p:pic>
        <p:nvPicPr>
          <p:cNvPr id="6" name="Picture 5"/>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pic>
        <p:nvPicPr>
          <p:cNvPr id="7" name="Picture 6" descr="UNESCO_guide.tif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98664" y="4293777"/>
            <a:ext cx="2257271" cy="1682356"/>
          </a:xfrm>
          <a:prstGeom prst="rect">
            <a:avLst/>
          </a:prstGeom>
        </p:spPr>
      </p:pic>
    </p:spTree>
    <p:extLst>
      <p:ext uri="{BB962C8B-B14F-4D97-AF65-F5344CB8AC3E}">
        <p14:creationId xmlns:p14="http://schemas.microsoft.com/office/powerpoint/2010/main" xmlns="" val="1723879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“Good practices” for zoning</a:t>
            </a:r>
            <a:endParaRPr lang="en-US" dirty="0"/>
          </a:p>
        </p:txBody>
      </p:sp>
      <p:sp>
        <p:nvSpPr>
          <p:cNvPr id="5" name="Content Placeholder 4"/>
          <p:cNvSpPr>
            <a:spLocks noGrp="1"/>
          </p:cNvSpPr>
          <p:nvPr>
            <p:ph idx="1"/>
          </p:nvPr>
        </p:nvSpPr>
        <p:spPr/>
        <p:txBody>
          <a:bodyPr>
            <a:normAutofit/>
          </a:bodyPr>
          <a:lstStyle/>
          <a:p>
            <a:pPr>
              <a:tabLst>
                <a:tab pos="457200" algn="l"/>
              </a:tabLst>
            </a:pPr>
            <a:r>
              <a:rPr lang="en-CA" dirty="0">
                <a:ea typeface="Times New Roman"/>
                <a:cs typeface="Calibri"/>
              </a:rPr>
              <a:t>Set clear objectives for zoning</a:t>
            </a:r>
          </a:p>
          <a:p>
            <a:pPr>
              <a:tabLst>
                <a:tab pos="457200" algn="l"/>
              </a:tabLst>
            </a:pPr>
            <a:r>
              <a:rPr lang="en-CA" dirty="0" smtClean="0">
                <a:ea typeface="Times New Roman"/>
                <a:cs typeface="Calibri"/>
              </a:rPr>
              <a:t>Clearly </a:t>
            </a:r>
            <a:r>
              <a:rPr lang="en-CA" dirty="0">
                <a:ea typeface="Times New Roman"/>
                <a:cs typeface="Calibri"/>
              </a:rPr>
              <a:t>differentiate zone types</a:t>
            </a:r>
          </a:p>
          <a:p>
            <a:pPr>
              <a:tabLst>
                <a:tab pos="457200" algn="l"/>
              </a:tabLst>
            </a:pPr>
            <a:r>
              <a:rPr lang="en-CA" dirty="0" smtClean="0">
                <a:ea typeface="Times New Roman"/>
                <a:cs typeface="Calibri"/>
              </a:rPr>
              <a:t>Build </a:t>
            </a:r>
            <a:r>
              <a:rPr lang="en-CA" dirty="0">
                <a:ea typeface="Times New Roman"/>
                <a:cs typeface="Calibri"/>
              </a:rPr>
              <a:t>on existing zoning efforts</a:t>
            </a:r>
          </a:p>
          <a:p>
            <a:pPr>
              <a:tabLst>
                <a:tab pos="457200" algn="l"/>
              </a:tabLst>
            </a:pPr>
            <a:r>
              <a:rPr lang="en-CA" dirty="0">
                <a:ea typeface="Times New Roman"/>
                <a:cs typeface="Calibri"/>
              </a:rPr>
              <a:t>Respect existing laws and </a:t>
            </a:r>
            <a:r>
              <a:rPr lang="en-CA" dirty="0" smtClean="0">
                <a:ea typeface="Times New Roman"/>
                <a:cs typeface="Calibri"/>
              </a:rPr>
              <a:t>regulations</a:t>
            </a:r>
          </a:p>
          <a:p>
            <a:pPr>
              <a:tabLst>
                <a:tab pos="457200" algn="l"/>
              </a:tabLst>
            </a:pPr>
            <a:r>
              <a:rPr lang="en-CA" dirty="0">
                <a:ea typeface="Times New Roman"/>
                <a:cs typeface="Calibri"/>
              </a:rPr>
              <a:t>Weigh simplicity against complexity</a:t>
            </a:r>
            <a:r>
              <a:rPr lang="en-CA" dirty="0" smtClean="0">
                <a:ea typeface="Times New Roman"/>
                <a:cs typeface="Calibri"/>
              </a:rPr>
              <a:t> </a:t>
            </a:r>
          </a:p>
          <a:p>
            <a:pPr>
              <a:tabLst>
                <a:tab pos="457200" algn="l"/>
              </a:tabLst>
            </a:pPr>
            <a:r>
              <a:rPr lang="en-CA" dirty="0" smtClean="0">
                <a:ea typeface="Times New Roman"/>
                <a:cs typeface="Calibri"/>
              </a:rPr>
              <a:t>Educate and inform people </a:t>
            </a:r>
            <a:r>
              <a:rPr lang="en-CA" dirty="0" smtClean="0">
                <a:ea typeface="Times New Roman"/>
                <a:cs typeface="Calibri"/>
                <a:sym typeface="Wingdings"/>
              </a:rPr>
              <a:t> build buy in</a:t>
            </a:r>
            <a:endParaRPr lang="en-CA" dirty="0" smtClean="0">
              <a:ea typeface="Times New Roman"/>
              <a:cs typeface="Calibri"/>
            </a:endParaRPr>
          </a:p>
          <a:p>
            <a:pPr>
              <a:tabLst>
                <a:tab pos="457200" algn="l"/>
              </a:tabLst>
            </a:pPr>
            <a:endParaRPr lang="en-CA" dirty="0">
              <a:ea typeface="Times New Roman"/>
              <a:cs typeface="Calibri"/>
            </a:endParaRPr>
          </a:p>
          <a:p>
            <a:pPr>
              <a:tabLst>
                <a:tab pos="457200" algn="l"/>
              </a:tabLst>
            </a:pPr>
            <a:endParaRPr lang="en-CA" dirty="0" smtClean="0">
              <a:latin typeface="Calibri"/>
              <a:ea typeface="Times New Roman"/>
              <a:cs typeface="Calibri"/>
            </a:endParaRPr>
          </a:p>
        </p:txBody>
      </p:sp>
      <p:sp>
        <p:nvSpPr>
          <p:cNvPr id="2" name="Slide Number Placeholder 1"/>
          <p:cNvSpPr>
            <a:spLocks noGrp="1"/>
          </p:cNvSpPr>
          <p:nvPr>
            <p:ph type="sldNum" sz="quarter" idx="12"/>
          </p:nvPr>
        </p:nvSpPr>
        <p:spPr/>
        <p:txBody>
          <a:bodyPr/>
          <a:lstStyle/>
          <a:p>
            <a:fld id="{D1F0D7A8-AF7D-464E-BBF6-E279CA098AE4}" type="slidenum">
              <a:rPr lang="en-US" smtClean="0"/>
              <a:pPr/>
              <a:t>20</a:t>
            </a:fld>
            <a:endParaRPr lang="en-US"/>
          </a:p>
        </p:txBody>
      </p:sp>
      <p:pic>
        <p:nvPicPr>
          <p:cNvPr id="6" name="Picture 5"/>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2736726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Zoning Objectives</a:t>
            </a:r>
            <a:endParaRPr lang="en-US" dirty="0"/>
          </a:p>
        </p:txBody>
      </p:sp>
      <p:sp>
        <p:nvSpPr>
          <p:cNvPr id="3" name="Content Placeholder 2"/>
          <p:cNvSpPr>
            <a:spLocks noGrp="1"/>
          </p:cNvSpPr>
          <p:nvPr>
            <p:ph idx="1"/>
          </p:nvPr>
        </p:nvSpPr>
        <p:spPr>
          <a:xfrm>
            <a:off x="457200" y="1432260"/>
            <a:ext cx="8229600" cy="4525963"/>
          </a:xfrm>
        </p:spPr>
        <p:txBody>
          <a:bodyPr>
            <a:normAutofit/>
          </a:bodyPr>
          <a:lstStyle/>
          <a:p>
            <a:pPr lvl="0"/>
            <a:r>
              <a:rPr lang="en-CA" sz="2800" dirty="0"/>
              <a:t>Reduce spatial conflicts among uses </a:t>
            </a:r>
            <a:endParaRPr lang="en-US" sz="2800" dirty="0"/>
          </a:p>
          <a:p>
            <a:pPr lvl="0"/>
            <a:r>
              <a:rPr lang="en-CA" sz="2800" dirty="0"/>
              <a:t>Identifying management directions for all uses</a:t>
            </a:r>
            <a:endParaRPr lang="en-US" sz="2800" dirty="0"/>
          </a:p>
          <a:p>
            <a:pPr lvl="0"/>
            <a:r>
              <a:rPr lang="en-CA" sz="2800" dirty="0"/>
              <a:t>Provide overall guidance for resource managers </a:t>
            </a:r>
            <a:r>
              <a:rPr lang="en-CA" sz="2800" dirty="0" smtClean="0"/>
              <a:t>-  </a:t>
            </a:r>
            <a:r>
              <a:rPr lang="en-CA" sz="2800" dirty="0"/>
              <a:t>business certainty and </a:t>
            </a:r>
            <a:r>
              <a:rPr lang="en-CA" sz="2800" dirty="0" smtClean="0"/>
              <a:t>business efficiency</a:t>
            </a:r>
            <a:endParaRPr lang="en-US" sz="2800" dirty="0"/>
          </a:p>
          <a:p>
            <a:r>
              <a:rPr lang="en-US" sz="2800" dirty="0"/>
              <a:t>Identify areas for enhanced management for cultural, ecological, and social </a:t>
            </a:r>
            <a:r>
              <a:rPr lang="en-US" sz="2800" dirty="0" smtClean="0"/>
              <a:t>objectives</a:t>
            </a:r>
          </a:p>
        </p:txBody>
      </p:sp>
      <p:sp>
        <p:nvSpPr>
          <p:cNvPr id="10" name="Slide Number Placeholder 9"/>
          <p:cNvSpPr>
            <a:spLocks noGrp="1"/>
          </p:cNvSpPr>
          <p:nvPr>
            <p:ph type="sldNum" sz="quarter" idx="12"/>
          </p:nvPr>
        </p:nvSpPr>
        <p:spPr/>
        <p:txBody>
          <a:bodyPr/>
          <a:lstStyle/>
          <a:p>
            <a:fld id="{D1F0D7A8-AF7D-464E-BBF6-E279CA098AE4}" type="slidenum">
              <a:rPr lang="en-US" smtClean="0"/>
              <a:pPr/>
              <a:t>21</a:t>
            </a:fld>
            <a:endParaRPr lang="en-US"/>
          </a:p>
        </p:txBody>
      </p:sp>
      <p:pic>
        <p:nvPicPr>
          <p:cNvPr id="11" name="Picture 10"/>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129392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Ways to Approach Zoning</a:t>
            </a:r>
            <a:endParaRPr lang="en-US" dirty="0"/>
          </a:p>
        </p:txBody>
      </p:sp>
      <p:sp>
        <p:nvSpPr>
          <p:cNvPr id="5" name="Content Placeholder 4"/>
          <p:cNvSpPr>
            <a:spLocks noGrp="1"/>
          </p:cNvSpPr>
          <p:nvPr>
            <p:ph idx="1"/>
          </p:nvPr>
        </p:nvSpPr>
        <p:spPr/>
        <p:txBody>
          <a:bodyPr>
            <a:normAutofit/>
          </a:bodyPr>
          <a:lstStyle/>
          <a:p>
            <a:pPr>
              <a:tabLst>
                <a:tab pos="457200" algn="l"/>
              </a:tabLst>
            </a:pPr>
            <a:r>
              <a:rPr lang="en-CA" dirty="0" smtClean="0">
                <a:latin typeface="Calibri"/>
                <a:ea typeface="Times New Roman"/>
                <a:cs typeface="Calibri"/>
              </a:rPr>
              <a:t>Uses</a:t>
            </a:r>
          </a:p>
          <a:p>
            <a:pPr>
              <a:tabLst>
                <a:tab pos="457200" algn="l"/>
              </a:tabLst>
            </a:pPr>
            <a:r>
              <a:rPr lang="en-CA" dirty="0" smtClean="0">
                <a:latin typeface="Calibri"/>
                <a:ea typeface="Times New Roman"/>
                <a:cs typeface="Calibri"/>
              </a:rPr>
              <a:t>Ecology </a:t>
            </a:r>
          </a:p>
          <a:p>
            <a:pPr>
              <a:tabLst>
                <a:tab pos="457200" algn="l"/>
              </a:tabLst>
            </a:pPr>
            <a:r>
              <a:rPr lang="en-CA" dirty="0" smtClean="0">
                <a:latin typeface="Calibri"/>
                <a:ea typeface="Times New Roman"/>
                <a:cs typeface="Calibri"/>
              </a:rPr>
              <a:t>Objectives</a:t>
            </a:r>
            <a:endParaRPr lang="en-CA" dirty="0">
              <a:latin typeface="Calibri"/>
              <a:ea typeface="Times New Roman"/>
              <a:cs typeface="Calibri"/>
            </a:endParaRPr>
          </a:p>
        </p:txBody>
      </p:sp>
      <p:sp>
        <p:nvSpPr>
          <p:cNvPr id="2" name="Slide Number Placeholder 1"/>
          <p:cNvSpPr>
            <a:spLocks noGrp="1"/>
          </p:cNvSpPr>
          <p:nvPr>
            <p:ph type="sldNum" sz="quarter" idx="12"/>
          </p:nvPr>
        </p:nvSpPr>
        <p:spPr/>
        <p:txBody>
          <a:bodyPr/>
          <a:lstStyle/>
          <a:p>
            <a:fld id="{D1F0D7A8-AF7D-464E-BBF6-E279CA098AE4}" type="slidenum">
              <a:rPr lang="en-US" smtClean="0"/>
              <a:pPr/>
              <a:t>22</a:t>
            </a:fld>
            <a:endParaRPr lang="en-US"/>
          </a:p>
        </p:txBody>
      </p:sp>
      <p:pic>
        <p:nvPicPr>
          <p:cNvPr id="6" name="Picture 5"/>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3659378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Uses</a:t>
            </a:r>
            <a:endParaRPr lang="en-US" dirty="0"/>
          </a:p>
        </p:txBody>
      </p:sp>
      <p:sp>
        <p:nvSpPr>
          <p:cNvPr id="5" name="Content Placeholder 4"/>
          <p:cNvSpPr>
            <a:spLocks noGrp="1"/>
          </p:cNvSpPr>
          <p:nvPr>
            <p:ph idx="1"/>
          </p:nvPr>
        </p:nvSpPr>
        <p:spPr/>
        <p:txBody>
          <a:bodyPr>
            <a:normAutofit/>
          </a:bodyPr>
          <a:lstStyle/>
          <a:p>
            <a:pPr>
              <a:tabLst>
                <a:tab pos="457200" algn="l"/>
              </a:tabLst>
            </a:pPr>
            <a:r>
              <a:rPr lang="en-CA" dirty="0" smtClean="0">
                <a:latin typeface="Calibri"/>
                <a:ea typeface="Times New Roman"/>
                <a:cs typeface="Calibri"/>
              </a:rPr>
              <a:t>Examine historic patterns and status quo</a:t>
            </a:r>
          </a:p>
          <a:p>
            <a:pPr>
              <a:tabLst>
                <a:tab pos="457200" algn="l"/>
              </a:tabLst>
            </a:pPr>
            <a:r>
              <a:rPr lang="en-CA" dirty="0">
                <a:ea typeface="Times New Roman"/>
                <a:cs typeface="Calibri"/>
              </a:rPr>
              <a:t>Dominant use is </a:t>
            </a:r>
            <a:r>
              <a:rPr lang="en-CA" dirty="0" smtClean="0">
                <a:ea typeface="Times New Roman"/>
                <a:cs typeface="Calibri"/>
              </a:rPr>
              <a:t>featured or named</a:t>
            </a:r>
            <a:endParaRPr lang="en-CA" dirty="0">
              <a:ea typeface="Times New Roman"/>
              <a:cs typeface="Calibri"/>
            </a:endParaRPr>
          </a:p>
          <a:p>
            <a:pPr>
              <a:tabLst>
                <a:tab pos="457200" algn="l"/>
              </a:tabLst>
            </a:pPr>
            <a:r>
              <a:rPr lang="en-CA" dirty="0" smtClean="0">
                <a:latin typeface="Calibri"/>
                <a:ea typeface="Times New Roman"/>
                <a:cs typeface="Calibri"/>
              </a:rPr>
              <a:t>Identify single or multiple uses – “Tourism Zone” or “Multi-Use Zone”</a:t>
            </a:r>
          </a:p>
          <a:p>
            <a:pPr>
              <a:tabLst>
                <a:tab pos="457200" algn="l"/>
              </a:tabLst>
            </a:pPr>
            <a:r>
              <a:rPr lang="en-CA" dirty="0" smtClean="0">
                <a:solidFill>
                  <a:schemeClr val="tx1">
                    <a:lumMod val="50000"/>
                    <a:lumOff val="50000"/>
                  </a:schemeClr>
                </a:solidFill>
                <a:latin typeface="Calibri"/>
                <a:ea typeface="Times New Roman"/>
                <a:cs typeface="Calibri"/>
              </a:rPr>
              <a:t>Need excellent spatial data for mapping</a:t>
            </a:r>
          </a:p>
          <a:p>
            <a:pPr>
              <a:tabLst>
                <a:tab pos="457200" algn="l"/>
              </a:tabLst>
            </a:pPr>
            <a:r>
              <a:rPr lang="en-CA" dirty="0" smtClean="0">
                <a:solidFill>
                  <a:schemeClr val="tx1">
                    <a:lumMod val="50000"/>
                    <a:lumOff val="50000"/>
                  </a:schemeClr>
                </a:solidFill>
                <a:latin typeface="Calibri"/>
                <a:ea typeface="Times New Roman"/>
                <a:cs typeface="Calibri"/>
              </a:rPr>
              <a:t>Can be hard to fit in future uses</a:t>
            </a:r>
          </a:p>
          <a:p>
            <a:pPr marL="0" indent="0">
              <a:buNone/>
              <a:tabLst>
                <a:tab pos="457200" algn="l"/>
              </a:tabLst>
            </a:pPr>
            <a:endParaRPr lang="en-CA" dirty="0" smtClean="0">
              <a:latin typeface="Calibri"/>
              <a:ea typeface="Times New Roman"/>
              <a:cs typeface="Calibri"/>
            </a:endParaRPr>
          </a:p>
        </p:txBody>
      </p:sp>
      <p:sp>
        <p:nvSpPr>
          <p:cNvPr id="2" name="Slide Number Placeholder 1"/>
          <p:cNvSpPr>
            <a:spLocks noGrp="1"/>
          </p:cNvSpPr>
          <p:nvPr>
            <p:ph type="sldNum" sz="quarter" idx="12"/>
          </p:nvPr>
        </p:nvSpPr>
        <p:spPr/>
        <p:txBody>
          <a:bodyPr/>
          <a:lstStyle/>
          <a:p>
            <a:fld id="{D1F0D7A8-AF7D-464E-BBF6-E279CA098AE4}" type="slidenum">
              <a:rPr lang="en-US" smtClean="0"/>
              <a:pPr/>
              <a:t>23</a:t>
            </a:fld>
            <a:endParaRPr lang="en-US"/>
          </a:p>
        </p:txBody>
      </p:sp>
      <p:pic>
        <p:nvPicPr>
          <p:cNvPr id="6" name="Picture 5"/>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3344161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Ecology</a:t>
            </a:r>
            <a:endParaRPr lang="en-US" dirty="0"/>
          </a:p>
        </p:txBody>
      </p:sp>
      <p:sp>
        <p:nvSpPr>
          <p:cNvPr id="5" name="Content Placeholder 4"/>
          <p:cNvSpPr>
            <a:spLocks noGrp="1"/>
          </p:cNvSpPr>
          <p:nvPr>
            <p:ph idx="1"/>
          </p:nvPr>
        </p:nvSpPr>
        <p:spPr/>
        <p:txBody>
          <a:bodyPr>
            <a:normAutofit/>
          </a:bodyPr>
          <a:lstStyle/>
          <a:p>
            <a:pPr>
              <a:tabLst>
                <a:tab pos="457200" algn="l"/>
              </a:tabLst>
            </a:pPr>
            <a:r>
              <a:rPr lang="en-CA" dirty="0" smtClean="0">
                <a:latin typeface="Calibri"/>
                <a:ea typeface="Times New Roman"/>
                <a:cs typeface="Calibri"/>
              </a:rPr>
              <a:t>Relative ecological importance</a:t>
            </a:r>
          </a:p>
          <a:p>
            <a:pPr>
              <a:tabLst>
                <a:tab pos="457200" algn="l"/>
              </a:tabLst>
            </a:pPr>
            <a:r>
              <a:rPr lang="en-CA" dirty="0" smtClean="0">
                <a:latin typeface="Calibri"/>
                <a:ea typeface="Times New Roman"/>
                <a:cs typeface="Calibri"/>
              </a:rPr>
              <a:t>Allocate intensive uses in impacted areas</a:t>
            </a:r>
          </a:p>
          <a:p>
            <a:pPr>
              <a:tabLst>
                <a:tab pos="457200" algn="l"/>
              </a:tabLst>
            </a:pPr>
            <a:r>
              <a:rPr lang="en-CA" dirty="0" smtClean="0">
                <a:latin typeface="Calibri"/>
                <a:ea typeface="Times New Roman"/>
                <a:cs typeface="Calibri"/>
              </a:rPr>
              <a:t>Uses transition and buffers </a:t>
            </a:r>
          </a:p>
        </p:txBody>
      </p:sp>
      <p:sp>
        <p:nvSpPr>
          <p:cNvPr id="2" name="Slide Number Placeholder 1"/>
          <p:cNvSpPr>
            <a:spLocks noGrp="1"/>
          </p:cNvSpPr>
          <p:nvPr>
            <p:ph type="sldNum" sz="quarter" idx="12"/>
          </p:nvPr>
        </p:nvSpPr>
        <p:spPr/>
        <p:txBody>
          <a:bodyPr/>
          <a:lstStyle/>
          <a:p>
            <a:fld id="{D1F0D7A8-AF7D-464E-BBF6-E279CA098AE4}" type="slidenum">
              <a:rPr lang="en-US" smtClean="0"/>
              <a:pPr/>
              <a:t>24</a:t>
            </a:fld>
            <a:endParaRPr lang="en-US"/>
          </a:p>
        </p:txBody>
      </p:sp>
      <p:pic>
        <p:nvPicPr>
          <p:cNvPr id="6" name="Picture 5"/>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3346464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normAutofit/>
          </a:bodyPr>
          <a:lstStyle/>
          <a:p>
            <a:pPr>
              <a:tabLst>
                <a:tab pos="457200" algn="l"/>
              </a:tabLst>
            </a:pPr>
            <a:r>
              <a:rPr lang="en-CA" dirty="0" smtClean="0">
                <a:latin typeface="Calibri"/>
                <a:ea typeface="Times New Roman"/>
                <a:cs typeface="Calibri"/>
              </a:rPr>
              <a:t>Determine highest or best use</a:t>
            </a:r>
          </a:p>
          <a:p>
            <a:pPr>
              <a:tabLst>
                <a:tab pos="457200" algn="l"/>
              </a:tabLst>
            </a:pPr>
            <a:r>
              <a:rPr lang="en-CA" dirty="0" smtClean="0">
                <a:latin typeface="Calibri"/>
                <a:ea typeface="Times New Roman"/>
                <a:cs typeface="Calibri"/>
              </a:rPr>
              <a:t>Use broad or descriptive divisions</a:t>
            </a:r>
          </a:p>
          <a:p>
            <a:pPr>
              <a:tabLst>
                <a:tab pos="457200" algn="l"/>
              </a:tabLst>
            </a:pPr>
            <a:r>
              <a:rPr lang="en-CA" dirty="0" smtClean="0">
                <a:latin typeface="Calibri"/>
                <a:ea typeface="Times New Roman"/>
                <a:cs typeface="Calibri"/>
              </a:rPr>
              <a:t>Provisions allow or preclude uses</a:t>
            </a:r>
          </a:p>
          <a:p>
            <a:pPr>
              <a:tabLst>
                <a:tab pos="457200" algn="l"/>
              </a:tabLst>
            </a:pPr>
            <a:r>
              <a:rPr lang="en-CA" dirty="0" smtClean="0">
                <a:latin typeface="Calibri"/>
                <a:ea typeface="Times New Roman"/>
                <a:cs typeface="Calibri"/>
              </a:rPr>
              <a:t>Flexible for future activities</a:t>
            </a:r>
          </a:p>
          <a:p>
            <a:pPr>
              <a:tabLst>
                <a:tab pos="457200" algn="l"/>
              </a:tabLst>
            </a:pPr>
            <a:r>
              <a:rPr lang="en-CA" dirty="0" smtClean="0">
                <a:latin typeface="Calibri"/>
                <a:ea typeface="Times New Roman"/>
                <a:cs typeface="Calibri"/>
              </a:rPr>
              <a:t>Emphasises the objective for the zone</a:t>
            </a:r>
          </a:p>
        </p:txBody>
      </p:sp>
      <p:sp>
        <p:nvSpPr>
          <p:cNvPr id="2" name="Slide Number Placeholder 1"/>
          <p:cNvSpPr>
            <a:spLocks noGrp="1"/>
          </p:cNvSpPr>
          <p:nvPr>
            <p:ph type="sldNum" sz="quarter" idx="12"/>
          </p:nvPr>
        </p:nvSpPr>
        <p:spPr/>
        <p:txBody>
          <a:bodyPr/>
          <a:lstStyle/>
          <a:p>
            <a:fld id="{D1F0D7A8-AF7D-464E-BBF6-E279CA098AE4}" type="slidenum">
              <a:rPr lang="en-US" smtClean="0"/>
              <a:pPr/>
              <a:t>25</a:t>
            </a:fld>
            <a:endParaRPr lang="en-US"/>
          </a:p>
        </p:txBody>
      </p:sp>
      <p:pic>
        <p:nvPicPr>
          <p:cNvPr id="6" name="Picture 5"/>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2594320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Zoning Approach</a:t>
            </a:r>
            <a:endParaRPr lang="en-US" dirty="0"/>
          </a:p>
        </p:txBody>
      </p:sp>
      <p:sp>
        <p:nvSpPr>
          <p:cNvPr id="5" name="Content Placeholder 4"/>
          <p:cNvSpPr>
            <a:spLocks noGrp="1"/>
          </p:cNvSpPr>
          <p:nvPr>
            <p:ph idx="1"/>
          </p:nvPr>
        </p:nvSpPr>
        <p:spPr>
          <a:xfrm>
            <a:off x="232968" y="1600200"/>
            <a:ext cx="8453832" cy="4525963"/>
          </a:xfrm>
        </p:spPr>
        <p:txBody>
          <a:bodyPr>
            <a:normAutofit/>
          </a:bodyPr>
          <a:lstStyle/>
          <a:p>
            <a:pPr>
              <a:tabLst>
                <a:tab pos="457200" algn="l"/>
              </a:tabLst>
            </a:pPr>
            <a:endParaRPr lang="en-CA" dirty="0" smtClean="0">
              <a:latin typeface="Calibri"/>
              <a:ea typeface="Times New Roman"/>
              <a:cs typeface="Calibri"/>
            </a:endParaRPr>
          </a:p>
          <a:p>
            <a:pPr>
              <a:tabLst>
                <a:tab pos="457200" algn="l"/>
              </a:tabLst>
            </a:pPr>
            <a:r>
              <a:rPr lang="en-CA" dirty="0" smtClean="0">
                <a:latin typeface="Calibri"/>
                <a:ea typeface="Times New Roman"/>
                <a:cs typeface="Calibri"/>
              </a:rPr>
              <a:t>Can be used if data are not available for all uses</a:t>
            </a:r>
          </a:p>
          <a:p>
            <a:pPr>
              <a:tabLst>
                <a:tab pos="457200" algn="l"/>
              </a:tabLst>
            </a:pPr>
            <a:r>
              <a:rPr lang="en-CA" dirty="0" smtClean="0">
                <a:latin typeface="Calibri"/>
                <a:ea typeface="Times New Roman"/>
                <a:cs typeface="Calibri"/>
              </a:rPr>
              <a:t>Considers both existing and future activities</a:t>
            </a:r>
          </a:p>
          <a:p>
            <a:pPr>
              <a:tabLst>
                <a:tab pos="457200" algn="l"/>
              </a:tabLst>
            </a:pPr>
            <a:r>
              <a:rPr lang="en-CA" dirty="0" smtClean="0">
                <a:latin typeface="Calibri"/>
                <a:ea typeface="Times New Roman"/>
                <a:cs typeface="Calibri"/>
              </a:rPr>
              <a:t>Clearly emphasises the purpose or objective</a:t>
            </a:r>
          </a:p>
          <a:p>
            <a:pPr>
              <a:tabLst>
                <a:tab pos="457200" algn="l"/>
              </a:tabLst>
            </a:pPr>
            <a:r>
              <a:rPr lang="en-CA" dirty="0" smtClean="0">
                <a:latin typeface="Calibri"/>
                <a:ea typeface="Times New Roman"/>
                <a:cs typeface="Calibri"/>
              </a:rPr>
              <a:t>Broad zone types can include many activities</a:t>
            </a:r>
          </a:p>
          <a:p>
            <a:pPr>
              <a:tabLst>
                <a:tab pos="457200" algn="l"/>
              </a:tabLst>
            </a:pPr>
            <a:r>
              <a:rPr lang="en-CA" dirty="0" smtClean="0">
                <a:latin typeface="Calibri"/>
                <a:ea typeface="Times New Roman"/>
                <a:cs typeface="Calibri"/>
              </a:rPr>
              <a:t>Develop multiple objective zoning in short time frame</a:t>
            </a:r>
          </a:p>
          <a:p>
            <a:pPr marL="0" indent="0">
              <a:buNone/>
              <a:tabLst>
                <a:tab pos="457200" algn="l"/>
              </a:tabLst>
            </a:pPr>
            <a:endParaRPr lang="en-CA" dirty="0" smtClean="0">
              <a:latin typeface="Calibri"/>
              <a:ea typeface="Times New Roman"/>
              <a:cs typeface="Calibri"/>
            </a:endParaRPr>
          </a:p>
        </p:txBody>
      </p:sp>
      <p:sp>
        <p:nvSpPr>
          <p:cNvPr id="2" name="Slide Number Placeholder 1"/>
          <p:cNvSpPr>
            <a:spLocks noGrp="1"/>
          </p:cNvSpPr>
          <p:nvPr>
            <p:ph type="sldNum" sz="quarter" idx="12"/>
          </p:nvPr>
        </p:nvSpPr>
        <p:spPr/>
        <p:txBody>
          <a:bodyPr/>
          <a:lstStyle/>
          <a:p>
            <a:fld id="{D1F0D7A8-AF7D-464E-BBF6-E279CA098AE4}" type="slidenum">
              <a:rPr lang="en-US" smtClean="0"/>
              <a:pPr/>
              <a:t>26</a:t>
            </a:fld>
            <a:endParaRPr lang="en-US"/>
          </a:p>
        </p:txBody>
      </p:sp>
      <p:pic>
        <p:nvPicPr>
          <p:cNvPr id="12" name="Picture 1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3787918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DRAFT Zoning Scheme for Seychelles</a:t>
            </a:r>
            <a:endParaRPr lang="en-US" dirty="0"/>
          </a:p>
        </p:txBody>
      </p:sp>
      <p:sp>
        <p:nvSpPr>
          <p:cNvPr id="23" name="Content Placeholder 3"/>
          <p:cNvSpPr txBox="1">
            <a:spLocks/>
          </p:cNvSpPr>
          <p:nvPr/>
        </p:nvSpPr>
        <p:spPr>
          <a:xfrm>
            <a:off x="661468" y="1417638"/>
            <a:ext cx="7755584" cy="462727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400" dirty="0" smtClean="0"/>
              <a:t>5 Zones</a:t>
            </a:r>
          </a:p>
          <a:p>
            <a:pPr marL="0" indent="0">
              <a:buNone/>
            </a:pPr>
            <a:r>
              <a:rPr lang="en-CA" sz="2400" dirty="0" smtClean="0"/>
              <a:t>5 Objectives</a:t>
            </a:r>
          </a:p>
          <a:p>
            <a:r>
              <a:rPr lang="en-CA" sz="2400" dirty="0" smtClean="0"/>
              <a:t>Integrated</a:t>
            </a:r>
          </a:p>
          <a:p>
            <a:r>
              <a:rPr lang="en-CA" sz="2400" dirty="0" smtClean="0"/>
              <a:t>Comprehensive</a:t>
            </a:r>
          </a:p>
          <a:p>
            <a:r>
              <a:rPr lang="en-CA" sz="2400" dirty="0" smtClean="0"/>
              <a:t>Multi-sector approach- includes </a:t>
            </a:r>
            <a:r>
              <a:rPr lang="en-CA" sz="2400" dirty="0"/>
              <a:t>all uses</a:t>
            </a:r>
            <a:endParaRPr lang="en-CA" sz="2400" dirty="0" smtClean="0"/>
          </a:p>
          <a:p>
            <a:r>
              <a:rPr lang="en-CA" sz="2400" dirty="0" smtClean="0"/>
              <a:t>Innovative - capture emerging opportunities</a:t>
            </a:r>
          </a:p>
          <a:p>
            <a:r>
              <a:rPr lang="en-CA" sz="2400" dirty="0" smtClean="0"/>
              <a:t>Practical - business certainty for existing uses</a:t>
            </a:r>
          </a:p>
          <a:p>
            <a:r>
              <a:rPr lang="en-CA" sz="2400" dirty="0" smtClean="0"/>
              <a:t>Flexible – uncertainty, future activities, climate change</a:t>
            </a:r>
          </a:p>
          <a:p>
            <a:r>
              <a:rPr lang="en-CA" sz="2400" dirty="0" smtClean="0"/>
              <a:t>Considers advice from workshop #2 (May 2014)</a:t>
            </a:r>
          </a:p>
          <a:p>
            <a:r>
              <a:rPr lang="en-CA" sz="2400" dirty="0" smtClean="0"/>
              <a:t>Considers lessons learned globally on governance, MSP implementation, and conservation </a:t>
            </a:r>
            <a:endParaRPr lang="en-US" sz="2400" dirty="0"/>
          </a:p>
        </p:txBody>
      </p:sp>
      <p:sp>
        <p:nvSpPr>
          <p:cNvPr id="24" name="Slide Number Placeholder 23"/>
          <p:cNvSpPr>
            <a:spLocks noGrp="1"/>
          </p:cNvSpPr>
          <p:nvPr>
            <p:ph type="sldNum" sz="quarter" idx="12"/>
          </p:nvPr>
        </p:nvSpPr>
        <p:spPr/>
        <p:txBody>
          <a:bodyPr/>
          <a:lstStyle/>
          <a:p>
            <a:fld id="{D1F0D7A8-AF7D-464E-BBF6-E279CA098AE4}" type="slidenum">
              <a:rPr lang="en-US" smtClean="0"/>
              <a:pPr/>
              <a:t>27</a:t>
            </a:fld>
            <a:endParaRPr lang="en-US"/>
          </a:p>
        </p:txBody>
      </p:sp>
      <p:pic>
        <p:nvPicPr>
          <p:cNvPr id="11" name="Picture 10"/>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3474149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ea typeface="Times New Roman"/>
                <a:cs typeface="Calibri"/>
              </a:rPr>
              <a:t>Compatibility Matrix</a:t>
            </a:r>
            <a:endParaRPr lang="en-US" sz="2700" dirty="0"/>
          </a:p>
        </p:txBody>
      </p:sp>
      <p:sp>
        <p:nvSpPr>
          <p:cNvPr id="5" name="Content Placeholder 4"/>
          <p:cNvSpPr>
            <a:spLocks noGrp="1"/>
          </p:cNvSpPr>
          <p:nvPr>
            <p:ph idx="1"/>
          </p:nvPr>
        </p:nvSpPr>
        <p:spPr>
          <a:xfrm>
            <a:off x="323528" y="1600200"/>
            <a:ext cx="8229600" cy="4525963"/>
          </a:xfrm>
        </p:spPr>
        <p:txBody>
          <a:bodyPr>
            <a:normAutofit/>
          </a:bodyPr>
          <a:lstStyle/>
          <a:p>
            <a:pPr marL="0" indent="0">
              <a:buNone/>
              <a:tabLst>
                <a:tab pos="457200" algn="l"/>
              </a:tabLst>
            </a:pPr>
            <a:r>
              <a:rPr lang="en-US" sz="2000" dirty="0" smtClean="0"/>
              <a:t>  </a:t>
            </a:r>
          </a:p>
        </p:txBody>
      </p:sp>
      <p:sp>
        <p:nvSpPr>
          <p:cNvPr id="3" name="Slide Number Placeholder 2"/>
          <p:cNvSpPr>
            <a:spLocks noGrp="1"/>
          </p:cNvSpPr>
          <p:nvPr>
            <p:ph type="sldNum" sz="quarter" idx="12"/>
          </p:nvPr>
        </p:nvSpPr>
        <p:spPr/>
        <p:txBody>
          <a:bodyPr/>
          <a:lstStyle/>
          <a:p>
            <a:fld id="{D1F0D7A8-AF7D-464E-BBF6-E279CA098AE4}" type="slidenum">
              <a:rPr lang="en-US" smtClean="0"/>
              <a:pPr/>
              <a:t>28</a:t>
            </a:fld>
            <a:endParaRPr lang="en-US" dirty="0"/>
          </a:p>
        </p:txBody>
      </p:sp>
      <p:pic>
        <p:nvPicPr>
          <p:cNvPr id="6" name="Picture 5"/>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pic>
        <p:nvPicPr>
          <p:cNvPr id="7" name="Picture 6" descr="Macintosh HD:Users:joannasmith:TNC:Seychelles:Zoning:images:compatibility_matrix2.tiff"/>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 y="1259936"/>
            <a:ext cx="7635754" cy="4819266"/>
          </a:xfrm>
          <a:prstGeom prst="rect">
            <a:avLst/>
          </a:prstGeom>
          <a:noFill/>
          <a:ln>
            <a:noFill/>
          </a:ln>
        </p:spPr>
      </p:pic>
    </p:spTree>
    <p:extLst>
      <p:ext uri="{BB962C8B-B14F-4D97-AF65-F5344CB8AC3E}">
        <p14:creationId xmlns:p14="http://schemas.microsoft.com/office/powerpoint/2010/main" xmlns="" val="2956260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Marine zoning</a:t>
            </a:r>
            <a:endParaRPr lang="en-US" dirty="0"/>
          </a:p>
        </p:txBody>
      </p:sp>
      <p:sp>
        <p:nvSpPr>
          <p:cNvPr id="5" name="Content Placeholder 4"/>
          <p:cNvSpPr>
            <a:spLocks noGrp="1"/>
          </p:cNvSpPr>
          <p:nvPr>
            <p:ph idx="1"/>
          </p:nvPr>
        </p:nvSpPr>
        <p:spPr/>
        <p:txBody>
          <a:bodyPr/>
          <a:lstStyle/>
          <a:p>
            <a:r>
              <a:rPr lang="en-CA" dirty="0" smtClean="0"/>
              <a:t>Method </a:t>
            </a:r>
            <a:r>
              <a:rPr lang="en-CA" dirty="0"/>
              <a:t>to delineate areas of the coastal and marine environment for specific activities in time and/or </a:t>
            </a:r>
            <a:r>
              <a:rPr lang="en-CA" dirty="0" smtClean="0"/>
              <a:t>space</a:t>
            </a:r>
            <a:r>
              <a:rPr lang="en-CA" i="1" dirty="0" smtClean="0"/>
              <a:t>.</a:t>
            </a:r>
          </a:p>
          <a:p>
            <a:r>
              <a:rPr lang="en-CA" dirty="0" smtClean="0"/>
              <a:t>Supports marine spatial planning objectives</a:t>
            </a:r>
          </a:p>
          <a:p>
            <a:r>
              <a:rPr lang="en-CA" dirty="0" smtClean="0"/>
              <a:t>Legislated and regulated </a:t>
            </a:r>
          </a:p>
          <a:p>
            <a:r>
              <a:rPr lang="en-CA" dirty="0" smtClean="0"/>
              <a:t>Policy guidance and management plans</a:t>
            </a:r>
          </a:p>
        </p:txBody>
      </p:sp>
      <p:sp>
        <p:nvSpPr>
          <p:cNvPr id="6" name="Rectangle 5"/>
          <p:cNvSpPr/>
          <p:nvPr/>
        </p:nvSpPr>
        <p:spPr>
          <a:xfrm>
            <a:off x="899592" y="5744289"/>
            <a:ext cx="7344816" cy="276999"/>
          </a:xfrm>
          <a:prstGeom prst="rect">
            <a:avLst/>
          </a:prstGeom>
        </p:spPr>
        <p:txBody>
          <a:bodyPr wrap="square">
            <a:spAutoFit/>
          </a:bodyPr>
          <a:lstStyle/>
          <a:p>
            <a:r>
              <a:rPr lang="en-CA" sz="1200" dirty="0"/>
              <a:t>Agardy, T. </a:t>
            </a:r>
            <a:r>
              <a:rPr lang="en-CA" sz="1200" dirty="0" smtClean="0"/>
              <a:t>2010. </a:t>
            </a:r>
            <a:r>
              <a:rPr lang="en-CA" sz="1200" dirty="0"/>
              <a:t>Ocean Zoning: Making ocean management more effective. Routledge. 240 pp. </a:t>
            </a:r>
            <a:endParaRPr lang="en-US" sz="1200" i="1" dirty="0"/>
          </a:p>
        </p:txBody>
      </p:sp>
      <p:sp>
        <p:nvSpPr>
          <p:cNvPr id="2" name="Slide Number Placeholder 1"/>
          <p:cNvSpPr>
            <a:spLocks noGrp="1"/>
          </p:cNvSpPr>
          <p:nvPr>
            <p:ph type="sldNum" sz="quarter" idx="12"/>
          </p:nvPr>
        </p:nvSpPr>
        <p:spPr/>
        <p:txBody>
          <a:bodyPr/>
          <a:lstStyle/>
          <a:p>
            <a:fld id="{D1F0D7A8-AF7D-464E-BBF6-E279CA098AE4}" type="slidenum">
              <a:rPr lang="en-US" smtClean="0"/>
              <a:pPr/>
              <a:t>3</a:t>
            </a:fld>
            <a:endParaRPr lang="en-US"/>
          </a:p>
        </p:txBody>
      </p:sp>
      <p:pic>
        <p:nvPicPr>
          <p:cNvPr id="7" name="Picture 6"/>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3560236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ea typeface="Times New Roman"/>
                <a:cs typeface="Calibri"/>
              </a:rPr>
              <a:t>Zoning Benefits to Marine Governance</a:t>
            </a:r>
            <a:endParaRPr lang="en-US" sz="2700" dirty="0"/>
          </a:p>
        </p:txBody>
      </p:sp>
      <p:sp>
        <p:nvSpPr>
          <p:cNvPr id="5" name="Content Placeholder 4"/>
          <p:cNvSpPr>
            <a:spLocks noGrp="1"/>
          </p:cNvSpPr>
          <p:nvPr>
            <p:ph idx="1"/>
          </p:nvPr>
        </p:nvSpPr>
        <p:spPr>
          <a:xfrm>
            <a:off x="323528" y="1600200"/>
            <a:ext cx="8229600" cy="4525963"/>
          </a:xfrm>
        </p:spPr>
        <p:txBody>
          <a:bodyPr>
            <a:normAutofit/>
          </a:bodyPr>
          <a:lstStyle/>
          <a:p>
            <a:pPr>
              <a:tabLst>
                <a:tab pos="457200" algn="l"/>
              </a:tabLst>
            </a:pPr>
            <a:r>
              <a:rPr lang="en-CA" sz="2400" dirty="0" smtClean="0">
                <a:ea typeface="Times New Roman"/>
                <a:cs typeface="Calibri"/>
              </a:rPr>
              <a:t>Protect </a:t>
            </a:r>
            <a:r>
              <a:rPr lang="en-CA" sz="2400" dirty="0">
                <a:ea typeface="Times New Roman"/>
                <a:cs typeface="Calibri"/>
              </a:rPr>
              <a:t>sensitive </a:t>
            </a:r>
            <a:r>
              <a:rPr lang="en-CA" sz="2400" dirty="0" smtClean="0">
                <a:ea typeface="Times New Roman"/>
                <a:cs typeface="Calibri"/>
              </a:rPr>
              <a:t>or vulnerable ecosystem types</a:t>
            </a:r>
          </a:p>
          <a:p>
            <a:pPr>
              <a:tabLst>
                <a:tab pos="457200" algn="l"/>
              </a:tabLst>
            </a:pPr>
            <a:r>
              <a:rPr lang="en-CA" sz="2400" dirty="0" smtClean="0">
                <a:ea typeface="Times New Roman"/>
                <a:cs typeface="Calibri"/>
              </a:rPr>
              <a:t>Conserve heritage </a:t>
            </a:r>
            <a:r>
              <a:rPr lang="en-CA" sz="2400" dirty="0">
                <a:ea typeface="Times New Roman"/>
                <a:cs typeface="Calibri"/>
              </a:rPr>
              <a:t>and cultural </a:t>
            </a:r>
            <a:r>
              <a:rPr lang="en-CA" sz="2400" dirty="0" smtClean="0">
                <a:ea typeface="Times New Roman"/>
                <a:cs typeface="Calibri"/>
              </a:rPr>
              <a:t>areas</a:t>
            </a:r>
          </a:p>
          <a:p>
            <a:pPr>
              <a:tabLst>
                <a:tab pos="457200" algn="l"/>
              </a:tabLst>
            </a:pPr>
            <a:r>
              <a:rPr lang="en-CA" sz="2400" dirty="0" smtClean="0">
                <a:latin typeface="Calibri"/>
                <a:ea typeface="Times New Roman"/>
                <a:cs typeface="Calibri"/>
              </a:rPr>
              <a:t>Increase </a:t>
            </a:r>
            <a:r>
              <a:rPr lang="en-CA" sz="2400" dirty="0">
                <a:latin typeface="Calibri"/>
                <a:ea typeface="Times New Roman"/>
                <a:cs typeface="Calibri"/>
              </a:rPr>
              <a:t>certainty for </a:t>
            </a:r>
            <a:r>
              <a:rPr lang="en-CA" sz="2400" dirty="0" smtClean="0">
                <a:latin typeface="Calibri"/>
                <a:ea typeface="Times New Roman"/>
                <a:cs typeface="Calibri"/>
              </a:rPr>
              <a:t>existing uses and activities </a:t>
            </a:r>
            <a:endParaRPr lang="en-CA" sz="2400" dirty="0">
              <a:latin typeface="Calibri"/>
              <a:ea typeface="Times New Roman"/>
              <a:cs typeface="Calibri"/>
            </a:endParaRPr>
          </a:p>
          <a:p>
            <a:pPr>
              <a:tabLst>
                <a:tab pos="457200" algn="l"/>
              </a:tabLst>
            </a:pPr>
            <a:r>
              <a:rPr lang="en-CA" sz="2400" dirty="0" smtClean="0">
                <a:latin typeface="Calibri"/>
                <a:ea typeface="Times New Roman"/>
                <a:cs typeface="Calibri"/>
              </a:rPr>
              <a:t>Reduce or minimise conflicts </a:t>
            </a:r>
            <a:r>
              <a:rPr lang="en-CA" sz="2400" dirty="0">
                <a:latin typeface="Calibri"/>
                <a:ea typeface="Times New Roman"/>
                <a:cs typeface="Calibri"/>
              </a:rPr>
              <a:t>between </a:t>
            </a:r>
            <a:r>
              <a:rPr lang="en-CA" sz="2400" dirty="0" smtClean="0">
                <a:latin typeface="Calibri"/>
                <a:ea typeface="Times New Roman"/>
                <a:cs typeface="Calibri"/>
              </a:rPr>
              <a:t>marine users</a:t>
            </a:r>
          </a:p>
          <a:p>
            <a:pPr>
              <a:tabLst>
                <a:tab pos="457200" algn="l"/>
              </a:tabLst>
            </a:pPr>
            <a:r>
              <a:rPr lang="en-CA" sz="2400" dirty="0" smtClean="0">
                <a:ea typeface="Times New Roman"/>
                <a:cs typeface="Calibri"/>
              </a:rPr>
              <a:t>Plan for new or future economic activities</a:t>
            </a:r>
            <a:endParaRPr lang="en-CA" sz="2400" dirty="0">
              <a:ea typeface="Times New Roman"/>
              <a:cs typeface="Calibri"/>
            </a:endParaRPr>
          </a:p>
          <a:p>
            <a:pPr>
              <a:tabLst>
                <a:tab pos="457200" algn="l"/>
              </a:tabLst>
            </a:pPr>
            <a:r>
              <a:rPr lang="en-CA" sz="2400" dirty="0" smtClean="0">
                <a:ea typeface="Times New Roman"/>
                <a:cs typeface="Calibri"/>
              </a:rPr>
              <a:t>Clear policy </a:t>
            </a:r>
            <a:r>
              <a:rPr lang="en-CA" sz="2400" dirty="0">
                <a:ea typeface="Times New Roman"/>
                <a:cs typeface="Calibri"/>
              </a:rPr>
              <a:t>guidance for resource </a:t>
            </a:r>
            <a:r>
              <a:rPr lang="en-CA" sz="2400" dirty="0" smtClean="0">
                <a:ea typeface="Times New Roman"/>
                <a:cs typeface="Calibri"/>
              </a:rPr>
              <a:t>managers</a:t>
            </a:r>
          </a:p>
          <a:p>
            <a:pPr>
              <a:tabLst>
                <a:tab pos="457200" algn="l"/>
              </a:tabLst>
            </a:pPr>
            <a:r>
              <a:rPr lang="en-CA" sz="2400" dirty="0" smtClean="0">
                <a:ea typeface="Times New Roman"/>
                <a:cs typeface="Calibri"/>
              </a:rPr>
              <a:t>Build </a:t>
            </a:r>
            <a:r>
              <a:rPr lang="en-CA" sz="2400" dirty="0">
                <a:ea typeface="Times New Roman"/>
                <a:cs typeface="Calibri"/>
              </a:rPr>
              <a:t>efficiencies in marine-use decisions</a:t>
            </a:r>
          </a:p>
          <a:p>
            <a:pPr>
              <a:tabLst>
                <a:tab pos="457200" algn="l"/>
              </a:tabLst>
            </a:pPr>
            <a:endParaRPr lang="en-CA" sz="2400" dirty="0" smtClean="0">
              <a:ea typeface="Times New Roman"/>
              <a:cs typeface="Calibri"/>
            </a:endParaRPr>
          </a:p>
        </p:txBody>
      </p:sp>
      <p:sp>
        <p:nvSpPr>
          <p:cNvPr id="3" name="Slide Number Placeholder 2"/>
          <p:cNvSpPr>
            <a:spLocks noGrp="1"/>
          </p:cNvSpPr>
          <p:nvPr>
            <p:ph type="sldNum" sz="quarter" idx="12"/>
          </p:nvPr>
        </p:nvSpPr>
        <p:spPr/>
        <p:txBody>
          <a:bodyPr/>
          <a:lstStyle/>
          <a:p>
            <a:fld id="{D1F0D7A8-AF7D-464E-BBF6-E279CA098AE4}" type="slidenum">
              <a:rPr lang="en-US" smtClean="0"/>
              <a:pPr/>
              <a:t>4</a:t>
            </a:fld>
            <a:endParaRPr lang="en-US"/>
          </a:p>
        </p:txBody>
      </p:sp>
      <p:pic>
        <p:nvPicPr>
          <p:cNvPr id="6" name="Picture 5"/>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4104522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779"/>
            <a:ext cx="8229600" cy="1143000"/>
          </a:xfrm>
        </p:spPr>
        <p:txBody>
          <a:bodyPr>
            <a:normAutofit/>
          </a:bodyPr>
          <a:lstStyle/>
          <a:p>
            <a:r>
              <a:rPr lang="en-US" dirty="0" smtClean="0"/>
              <a:t>Zoning Examples</a:t>
            </a:r>
            <a:endParaRPr lang="en-US" dirty="0"/>
          </a:p>
        </p:txBody>
      </p:sp>
      <p:sp>
        <p:nvSpPr>
          <p:cNvPr id="4" name="Slide Number Placeholder 3"/>
          <p:cNvSpPr>
            <a:spLocks noGrp="1"/>
          </p:cNvSpPr>
          <p:nvPr>
            <p:ph type="sldNum" sz="quarter" idx="12"/>
          </p:nvPr>
        </p:nvSpPr>
        <p:spPr/>
        <p:txBody>
          <a:bodyPr/>
          <a:lstStyle/>
          <a:p>
            <a:fld id="{D1F0D7A8-AF7D-464E-BBF6-E279CA098AE4}" type="slidenum">
              <a:rPr lang="en-US" smtClean="0"/>
              <a:pPr/>
              <a:t>5</a:t>
            </a:fld>
            <a:endParaRPr lang="en-US"/>
          </a:p>
        </p:txBody>
      </p:sp>
      <p:sp>
        <p:nvSpPr>
          <p:cNvPr id="8" name="TextBox 7"/>
          <p:cNvSpPr txBox="1"/>
          <p:nvPr/>
        </p:nvSpPr>
        <p:spPr>
          <a:xfrm>
            <a:off x="752749" y="5580051"/>
            <a:ext cx="1890261" cy="276999"/>
          </a:xfrm>
          <a:prstGeom prst="rect">
            <a:avLst/>
          </a:prstGeom>
          <a:noFill/>
        </p:spPr>
        <p:txBody>
          <a:bodyPr wrap="none" rtlCol="0">
            <a:spAutoFit/>
          </a:bodyPr>
          <a:lstStyle/>
          <a:p>
            <a:r>
              <a:rPr lang="en-US" sz="1200" dirty="0" smtClean="0"/>
              <a:t>Source: </a:t>
            </a:r>
            <a:r>
              <a:rPr lang="en-US" sz="1200" dirty="0" err="1" smtClean="0"/>
              <a:t>Agostini</a:t>
            </a:r>
            <a:r>
              <a:rPr lang="en-US" sz="1200" dirty="0" smtClean="0"/>
              <a:t> et al. 2014</a:t>
            </a:r>
            <a:endParaRPr lang="en-US" sz="1200" dirty="0"/>
          </a:p>
        </p:txBody>
      </p:sp>
      <p:pic>
        <p:nvPicPr>
          <p:cNvPr id="9" name="Picture 8" descr="SKN.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2872" y="1329779"/>
            <a:ext cx="3014944" cy="3898694"/>
          </a:xfrm>
          <a:prstGeom prst="rect">
            <a:avLst/>
          </a:prstGeom>
        </p:spPr>
      </p:pic>
      <p:sp>
        <p:nvSpPr>
          <p:cNvPr id="10" name="TextBox 9"/>
          <p:cNvSpPr txBox="1"/>
          <p:nvPr/>
        </p:nvSpPr>
        <p:spPr>
          <a:xfrm>
            <a:off x="752749" y="5210719"/>
            <a:ext cx="2923096" cy="369332"/>
          </a:xfrm>
          <a:prstGeom prst="rect">
            <a:avLst/>
          </a:prstGeom>
          <a:noFill/>
        </p:spPr>
        <p:txBody>
          <a:bodyPr wrap="none" rtlCol="0">
            <a:spAutoFit/>
          </a:bodyPr>
          <a:lstStyle/>
          <a:p>
            <a:r>
              <a:rPr lang="en-US" dirty="0" smtClean="0"/>
              <a:t>St. Kitts and Nevis, Caribbean</a:t>
            </a:r>
            <a:endParaRPr lang="en-US" dirty="0"/>
          </a:p>
        </p:txBody>
      </p:sp>
      <p:sp>
        <p:nvSpPr>
          <p:cNvPr id="14" name="TextBox 13"/>
          <p:cNvSpPr txBox="1"/>
          <p:nvPr/>
        </p:nvSpPr>
        <p:spPr>
          <a:xfrm>
            <a:off x="5095446" y="5580051"/>
            <a:ext cx="2915507" cy="276999"/>
          </a:xfrm>
          <a:prstGeom prst="rect">
            <a:avLst/>
          </a:prstGeom>
          <a:noFill/>
        </p:spPr>
        <p:txBody>
          <a:bodyPr wrap="none" rtlCol="0">
            <a:spAutoFit/>
          </a:bodyPr>
          <a:lstStyle/>
          <a:p>
            <a:r>
              <a:rPr lang="en-US" sz="1200" dirty="0" smtClean="0"/>
              <a:t>Source: Marine Planning Partnership 2014</a:t>
            </a:r>
            <a:endParaRPr lang="en-US" sz="1200" dirty="0"/>
          </a:p>
        </p:txBody>
      </p:sp>
      <p:sp>
        <p:nvSpPr>
          <p:cNvPr id="15" name="TextBox 14"/>
          <p:cNvSpPr txBox="1"/>
          <p:nvPr/>
        </p:nvSpPr>
        <p:spPr>
          <a:xfrm>
            <a:off x="5095446" y="5210719"/>
            <a:ext cx="3708580" cy="369332"/>
          </a:xfrm>
          <a:prstGeom prst="rect">
            <a:avLst/>
          </a:prstGeom>
          <a:noFill/>
        </p:spPr>
        <p:txBody>
          <a:bodyPr wrap="none" rtlCol="0">
            <a:spAutoFit/>
          </a:bodyPr>
          <a:lstStyle/>
          <a:p>
            <a:r>
              <a:rPr lang="en-US" dirty="0" smtClean="0"/>
              <a:t>North Coast British Columbia, Canada</a:t>
            </a: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95446" y="1258012"/>
            <a:ext cx="2710073" cy="3914551"/>
          </a:xfrm>
          <a:prstGeom prst="rect">
            <a:avLst/>
          </a:prstGeom>
        </p:spPr>
      </p:pic>
      <p:pic>
        <p:nvPicPr>
          <p:cNvPr id="17" name="Picture 16"/>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Tree>
    <p:extLst>
      <p:ext uri="{BB962C8B-B14F-4D97-AF65-F5344CB8AC3E}">
        <p14:creationId xmlns:p14="http://schemas.microsoft.com/office/powerpoint/2010/main" xmlns="" val="860817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DRAFT Zoning Process for Seychelles</a:t>
            </a:r>
            <a:endParaRPr lang="en-US" dirty="0"/>
          </a:p>
        </p:txBody>
      </p:sp>
      <p:sp>
        <p:nvSpPr>
          <p:cNvPr id="23" name="Content Placeholder 3"/>
          <p:cNvSpPr txBox="1">
            <a:spLocks/>
          </p:cNvSpPr>
          <p:nvPr/>
        </p:nvSpPr>
        <p:spPr>
          <a:xfrm>
            <a:off x="2898150" y="1333532"/>
            <a:ext cx="5875442" cy="462727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2400" dirty="0" smtClean="0"/>
              <a:t>Review existing plans, literature, guidelines </a:t>
            </a:r>
          </a:p>
          <a:p>
            <a:pPr marL="457200" indent="-457200">
              <a:buFont typeface="+mj-lt"/>
              <a:buAutoNum type="arabicPeriod"/>
            </a:pPr>
            <a:r>
              <a:rPr lang="en-US" sz="2400" dirty="0" smtClean="0"/>
              <a:t>Review global “lessons learned”</a:t>
            </a:r>
          </a:p>
          <a:p>
            <a:pPr marL="457200" indent="-457200">
              <a:buFont typeface="+mj-lt"/>
              <a:buAutoNum type="arabicPeriod"/>
            </a:pPr>
            <a:r>
              <a:rPr lang="en-US" sz="2400" dirty="0" smtClean="0"/>
              <a:t>Gather and review data layers</a:t>
            </a:r>
          </a:p>
          <a:p>
            <a:pPr marL="457200" indent="-457200">
              <a:buFont typeface="+mj-lt"/>
              <a:buAutoNum type="arabicPeriod"/>
            </a:pPr>
            <a:r>
              <a:rPr lang="en-US" sz="2400" dirty="0" smtClean="0"/>
              <a:t>Zoning process </a:t>
            </a:r>
          </a:p>
          <a:p>
            <a:pPr marL="457200" indent="-457200">
              <a:buFont typeface="+mj-lt"/>
              <a:buAutoNum type="arabicPeriod"/>
            </a:pPr>
            <a:r>
              <a:rPr lang="en-US" sz="2400" dirty="0" smtClean="0"/>
              <a:t>Scale and scope</a:t>
            </a:r>
          </a:p>
          <a:p>
            <a:pPr marL="457200" indent="-457200">
              <a:buFont typeface="+mj-lt"/>
              <a:buAutoNum type="arabicPeriod"/>
            </a:pPr>
            <a:r>
              <a:rPr lang="en-US" sz="2400" dirty="0" smtClean="0"/>
              <a:t>Objectives</a:t>
            </a:r>
          </a:p>
          <a:p>
            <a:pPr marL="457200" indent="-457200">
              <a:buFont typeface="+mj-lt"/>
              <a:buAutoNum type="arabicPeriod"/>
            </a:pPr>
            <a:r>
              <a:rPr lang="en-US" sz="2400" dirty="0" smtClean="0"/>
              <a:t>Approach, types and names </a:t>
            </a:r>
          </a:p>
          <a:p>
            <a:pPr marL="457200" indent="-457200">
              <a:buFont typeface="+mj-lt"/>
              <a:buAutoNum type="arabicPeriod"/>
            </a:pPr>
            <a:r>
              <a:rPr lang="en-US" sz="2400" dirty="0" smtClean="0"/>
              <a:t>Criteria for defining the spatial extents</a:t>
            </a:r>
          </a:p>
          <a:p>
            <a:pPr marL="457200" indent="-457200">
              <a:buFont typeface="+mj-lt"/>
              <a:buAutoNum type="arabicPeriod"/>
            </a:pPr>
            <a:r>
              <a:rPr lang="en-US" sz="2400" dirty="0" smtClean="0"/>
              <a:t>Develop spatial and non-spatial tools</a:t>
            </a:r>
          </a:p>
          <a:p>
            <a:pPr marL="457200" indent="-457200">
              <a:buFont typeface="+mj-lt"/>
              <a:buAutoNum type="arabicPeriod"/>
            </a:pPr>
            <a:r>
              <a:rPr lang="en-US" sz="2400" dirty="0" err="1" smtClean="0"/>
              <a:t>Analyse</a:t>
            </a:r>
            <a:r>
              <a:rPr lang="en-US" sz="2400" dirty="0" smtClean="0"/>
              <a:t> information and data</a:t>
            </a:r>
          </a:p>
          <a:p>
            <a:pPr marL="457200" indent="-457200">
              <a:buFont typeface="+mj-lt"/>
              <a:buAutoNum type="arabicPeriod"/>
            </a:pPr>
            <a:r>
              <a:rPr lang="en-CA" sz="2400" dirty="0" smtClean="0"/>
              <a:t>Draft zones</a:t>
            </a:r>
            <a:endParaRPr lang="en-CA" sz="2400" dirty="0"/>
          </a:p>
          <a:p>
            <a:pPr marL="457200" indent="-457200">
              <a:buFont typeface="+mj-lt"/>
              <a:buAutoNum type="arabicPeriod"/>
            </a:pPr>
            <a:r>
              <a:rPr lang="en-CA" sz="2400" dirty="0" smtClean="0"/>
              <a:t>Draft management objectives and direction</a:t>
            </a:r>
            <a:r>
              <a:rPr lang="en-CA" sz="2400" i="1" dirty="0" smtClean="0"/>
              <a:t>	</a:t>
            </a:r>
            <a:endParaRPr lang="en-US" sz="2400" dirty="0" smtClean="0"/>
          </a:p>
        </p:txBody>
      </p:sp>
      <p:sp>
        <p:nvSpPr>
          <p:cNvPr id="24" name="Slide Number Placeholder 23"/>
          <p:cNvSpPr>
            <a:spLocks noGrp="1"/>
          </p:cNvSpPr>
          <p:nvPr>
            <p:ph type="sldNum" sz="quarter" idx="12"/>
          </p:nvPr>
        </p:nvSpPr>
        <p:spPr/>
        <p:txBody>
          <a:bodyPr/>
          <a:lstStyle/>
          <a:p>
            <a:fld id="{D1F0D7A8-AF7D-464E-BBF6-E279CA098AE4}" type="slidenum">
              <a:rPr lang="en-US" smtClean="0"/>
              <a:pPr/>
              <a:t>6</a:t>
            </a:fld>
            <a:endParaRPr lang="en-US" dirty="0"/>
          </a:p>
        </p:txBody>
      </p:sp>
      <p:pic>
        <p:nvPicPr>
          <p:cNvPr id="11" name="Picture 10"/>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graphicFrame>
        <p:nvGraphicFramePr>
          <p:cNvPr id="14" name="Diagram 13"/>
          <p:cNvGraphicFramePr/>
          <p:nvPr>
            <p:extLst>
              <p:ext uri="{D42A27DB-BD31-4B8C-83A1-F6EECF244321}">
                <p14:modId xmlns:p14="http://schemas.microsoft.com/office/powerpoint/2010/main" xmlns="" val="2374015789"/>
              </p:ext>
            </p:extLst>
          </p:nvPr>
        </p:nvGraphicFramePr>
        <p:xfrm>
          <a:off x="124508" y="2182940"/>
          <a:ext cx="2681050" cy="2523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6115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DRAFT Zoning Process for Seychelles</a:t>
            </a:r>
            <a:endParaRPr lang="en-US" dirty="0"/>
          </a:p>
        </p:txBody>
      </p:sp>
      <p:sp>
        <p:nvSpPr>
          <p:cNvPr id="23" name="Content Placeholder 3"/>
          <p:cNvSpPr txBox="1">
            <a:spLocks/>
          </p:cNvSpPr>
          <p:nvPr/>
        </p:nvSpPr>
        <p:spPr>
          <a:xfrm>
            <a:off x="1794250" y="1333532"/>
            <a:ext cx="5875442" cy="462727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sz="2400" b="1" dirty="0" smtClean="0"/>
              <a:t>Review existing plans, literature, guidelines </a:t>
            </a:r>
          </a:p>
          <a:p>
            <a:pPr marL="457200" indent="-457200">
              <a:buFont typeface="+mj-lt"/>
              <a:buAutoNum type="arabicPeriod"/>
            </a:pPr>
            <a:r>
              <a:rPr lang="en-US" sz="2400" b="1" dirty="0" smtClean="0"/>
              <a:t>Review global “lessons learned”</a:t>
            </a:r>
          </a:p>
          <a:p>
            <a:pPr marL="457200" indent="-457200">
              <a:buFont typeface="+mj-lt"/>
              <a:buAutoNum type="arabicPeriod"/>
            </a:pPr>
            <a:r>
              <a:rPr lang="en-US" sz="2400" b="1" dirty="0" smtClean="0"/>
              <a:t>Gather and review data layers</a:t>
            </a:r>
          </a:p>
          <a:p>
            <a:pPr marL="457200" indent="-457200">
              <a:buFont typeface="+mj-lt"/>
              <a:buAutoNum type="arabicPeriod"/>
            </a:pPr>
            <a:r>
              <a:rPr lang="en-US" sz="2400" dirty="0" smtClean="0"/>
              <a:t>Zoning process </a:t>
            </a:r>
          </a:p>
          <a:p>
            <a:pPr marL="457200" indent="-457200">
              <a:buFont typeface="+mj-lt"/>
              <a:buAutoNum type="arabicPeriod"/>
            </a:pPr>
            <a:r>
              <a:rPr lang="en-US" sz="2400" dirty="0" smtClean="0"/>
              <a:t>Scale and scope</a:t>
            </a:r>
          </a:p>
          <a:p>
            <a:pPr marL="457200" indent="-457200">
              <a:buFont typeface="+mj-lt"/>
              <a:buAutoNum type="arabicPeriod"/>
            </a:pPr>
            <a:r>
              <a:rPr lang="en-US" sz="2400" dirty="0" smtClean="0"/>
              <a:t>Objectives</a:t>
            </a:r>
          </a:p>
          <a:p>
            <a:pPr marL="457200" indent="-457200">
              <a:buFont typeface="+mj-lt"/>
              <a:buAutoNum type="arabicPeriod"/>
            </a:pPr>
            <a:r>
              <a:rPr lang="en-US" sz="2400" b="1" dirty="0" smtClean="0"/>
              <a:t>Approach, types and names </a:t>
            </a:r>
          </a:p>
          <a:p>
            <a:pPr marL="457200" indent="-457200">
              <a:buFont typeface="+mj-lt"/>
              <a:buAutoNum type="arabicPeriod"/>
            </a:pPr>
            <a:r>
              <a:rPr lang="en-US" sz="2400" dirty="0" smtClean="0"/>
              <a:t>Criteria for defining the spatial extents</a:t>
            </a:r>
          </a:p>
          <a:p>
            <a:pPr marL="457200" indent="-457200">
              <a:buFont typeface="+mj-lt"/>
              <a:buAutoNum type="arabicPeriod"/>
            </a:pPr>
            <a:r>
              <a:rPr lang="en-US" sz="2400" dirty="0" smtClean="0"/>
              <a:t>Develop spatial and non-spatial tools</a:t>
            </a:r>
          </a:p>
          <a:p>
            <a:pPr marL="457200" indent="-457200">
              <a:buFont typeface="+mj-lt"/>
              <a:buAutoNum type="arabicPeriod"/>
            </a:pPr>
            <a:r>
              <a:rPr lang="en-US" sz="2400" dirty="0" err="1" smtClean="0"/>
              <a:t>Analyse</a:t>
            </a:r>
            <a:r>
              <a:rPr lang="en-US" sz="2400" dirty="0" smtClean="0"/>
              <a:t> information and data</a:t>
            </a:r>
          </a:p>
          <a:p>
            <a:pPr marL="457200" indent="-457200">
              <a:buFont typeface="+mj-lt"/>
              <a:buAutoNum type="arabicPeriod"/>
            </a:pPr>
            <a:r>
              <a:rPr lang="en-CA" sz="2400" dirty="0" smtClean="0"/>
              <a:t>Draft zones</a:t>
            </a:r>
            <a:endParaRPr lang="en-CA" sz="2400" dirty="0"/>
          </a:p>
          <a:p>
            <a:pPr marL="457200" indent="-457200">
              <a:buFont typeface="+mj-lt"/>
              <a:buAutoNum type="arabicPeriod"/>
            </a:pPr>
            <a:r>
              <a:rPr lang="en-CA" sz="2400" dirty="0" smtClean="0"/>
              <a:t>Draft management objectives and direction</a:t>
            </a:r>
            <a:r>
              <a:rPr lang="en-CA" sz="2400" i="1" dirty="0" smtClean="0"/>
              <a:t>	</a:t>
            </a:r>
            <a:endParaRPr lang="en-US" sz="2400" dirty="0" smtClean="0"/>
          </a:p>
        </p:txBody>
      </p:sp>
      <p:sp>
        <p:nvSpPr>
          <p:cNvPr id="24" name="Slide Number Placeholder 23"/>
          <p:cNvSpPr>
            <a:spLocks noGrp="1"/>
          </p:cNvSpPr>
          <p:nvPr>
            <p:ph type="sldNum" sz="quarter" idx="12"/>
          </p:nvPr>
        </p:nvSpPr>
        <p:spPr/>
        <p:txBody>
          <a:bodyPr/>
          <a:lstStyle/>
          <a:p>
            <a:fld id="{D1F0D7A8-AF7D-464E-BBF6-E279CA098AE4}" type="slidenum">
              <a:rPr lang="en-US" smtClean="0"/>
              <a:pPr/>
              <a:t>7</a:t>
            </a:fld>
            <a:endParaRPr lang="en-US" dirty="0"/>
          </a:p>
        </p:txBody>
      </p:sp>
      <p:pic>
        <p:nvPicPr>
          <p:cNvPr id="11" name="Picture 10"/>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sp>
        <p:nvSpPr>
          <p:cNvPr id="7" name="TextBox 6"/>
          <p:cNvSpPr txBox="1"/>
          <p:nvPr/>
        </p:nvSpPr>
        <p:spPr>
          <a:xfrm>
            <a:off x="203960" y="2987031"/>
            <a:ext cx="1188021" cy="923330"/>
          </a:xfrm>
          <a:prstGeom prst="rect">
            <a:avLst/>
          </a:prstGeom>
          <a:noFill/>
        </p:spPr>
        <p:txBody>
          <a:bodyPr wrap="none" rtlCol="0">
            <a:spAutoFit/>
          </a:bodyPr>
          <a:lstStyle/>
          <a:p>
            <a:pPr algn="ctr"/>
            <a:r>
              <a:rPr lang="en-US" dirty="0" smtClean="0">
                <a:solidFill>
                  <a:srgbClr val="FF0000"/>
                </a:solidFill>
              </a:rPr>
              <a:t>July 2014 </a:t>
            </a:r>
            <a:br>
              <a:rPr lang="en-US" dirty="0" smtClean="0">
                <a:solidFill>
                  <a:srgbClr val="FF0000"/>
                </a:solidFill>
              </a:rPr>
            </a:br>
            <a:r>
              <a:rPr lang="en-US" dirty="0" smtClean="0">
                <a:solidFill>
                  <a:srgbClr val="FF0000"/>
                </a:solidFill>
              </a:rPr>
              <a:t>to</a:t>
            </a:r>
            <a:br>
              <a:rPr lang="en-US" dirty="0" smtClean="0">
                <a:solidFill>
                  <a:srgbClr val="FF0000"/>
                </a:solidFill>
              </a:rPr>
            </a:br>
            <a:r>
              <a:rPr lang="en-US" dirty="0" smtClean="0">
                <a:solidFill>
                  <a:srgbClr val="FF0000"/>
                </a:solidFill>
              </a:rPr>
              <a:t> June 2015</a:t>
            </a:r>
          </a:p>
        </p:txBody>
      </p:sp>
      <p:sp>
        <p:nvSpPr>
          <p:cNvPr id="8" name="Left Brace 7"/>
          <p:cNvSpPr/>
          <p:nvPr/>
        </p:nvSpPr>
        <p:spPr>
          <a:xfrm>
            <a:off x="1555113" y="1417638"/>
            <a:ext cx="293089" cy="3977460"/>
          </a:xfrm>
          <a:prstGeom prst="leftBrace">
            <a:avLst>
              <a:gd name="adj1" fmla="val 8333"/>
              <a:gd name="adj2" fmla="val 49743"/>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487764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Developing Zoning Proposal</a:t>
            </a:r>
            <a:endParaRPr lang="en-US" dirty="0"/>
          </a:p>
        </p:txBody>
      </p:sp>
      <p:sp>
        <p:nvSpPr>
          <p:cNvPr id="5" name="Content Placeholder 4"/>
          <p:cNvSpPr>
            <a:spLocks noGrp="1"/>
          </p:cNvSpPr>
          <p:nvPr>
            <p:ph idx="1"/>
          </p:nvPr>
        </p:nvSpPr>
        <p:spPr>
          <a:xfrm>
            <a:off x="457200" y="1417638"/>
            <a:ext cx="8229600" cy="4525963"/>
          </a:xfrm>
        </p:spPr>
        <p:txBody>
          <a:bodyPr>
            <a:normAutofit lnSpcReduction="10000"/>
          </a:bodyPr>
          <a:lstStyle/>
          <a:p>
            <a:pPr>
              <a:tabLst>
                <a:tab pos="457200" algn="l"/>
              </a:tabLst>
            </a:pPr>
            <a:r>
              <a:rPr lang="en-CA" dirty="0" smtClean="0">
                <a:latin typeface="Calibri"/>
                <a:ea typeface="Times New Roman"/>
                <a:cs typeface="Calibri"/>
              </a:rPr>
              <a:t>Descriptions of uses and activities</a:t>
            </a:r>
          </a:p>
          <a:p>
            <a:pPr>
              <a:tabLst>
                <a:tab pos="457200" algn="l"/>
              </a:tabLst>
            </a:pPr>
            <a:r>
              <a:rPr lang="en-CA" dirty="0" smtClean="0">
                <a:latin typeface="Calibri"/>
                <a:ea typeface="Times New Roman"/>
                <a:cs typeface="Calibri"/>
              </a:rPr>
              <a:t>Information on existing zones, legislation, etc. </a:t>
            </a:r>
          </a:p>
          <a:p>
            <a:pPr>
              <a:tabLst>
                <a:tab pos="457200" algn="l"/>
              </a:tabLst>
            </a:pPr>
            <a:r>
              <a:rPr lang="en-CA" dirty="0" smtClean="0">
                <a:latin typeface="Calibri"/>
                <a:ea typeface="Times New Roman"/>
                <a:cs typeface="Calibri"/>
              </a:rPr>
              <a:t>Examine historic patterns and status quo</a:t>
            </a:r>
            <a:endParaRPr lang="en-CA" dirty="0">
              <a:latin typeface="Calibri"/>
              <a:ea typeface="Times New Roman"/>
              <a:cs typeface="Calibri"/>
            </a:endParaRPr>
          </a:p>
          <a:p>
            <a:pPr>
              <a:tabLst>
                <a:tab pos="457200" algn="l"/>
              </a:tabLst>
            </a:pPr>
            <a:r>
              <a:rPr lang="en-CA" dirty="0" smtClean="0">
                <a:latin typeface="Calibri"/>
                <a:ea typeface="Times New Roman"/>
                <a:cs typeface="Calibri"/>
              </a:rPr>
              <a:t>Consider data availability</a:t>
            </a:r>
          </a:p>
          <a:p>
            <a:pPr>
              <a:tabLst>
                <a:tab pos="457200" algn="l"/>
              </a:tabLst>
            </a:pPr>
            <a:r>
              <a:rPr lang="en-CA" dirty="0" smtClean="0">
                <a:ea typeface="Times New Roman"/>
                <a:cs typeface="Calibri"/>
              </a:rPr>
              <a:t>Consider future activities</a:t>
            </a:r>
            <a:endParaRPr lang="en-CA" dirty="0">
              <a:ea typeface="Times New Roman"/>
              <a:cs typeface="Calibri"/>
            </a:endParaRPr>
          </a:p>
          <a:p>
            <a:pPr>
              <a:tabLst>
                <a:tab pos="457200" algn="l"/>
              </a:tabLst>
            </a:pPr>
            <a:r>
              <a:rPr lang="en-CA" dirty="0">
                <a:ea typeface="Times New Roman"/>
                <a:cs typeface="Calibri"/>
              </a:rPr>
              <a:t>Identify targeted uses and activities</a:t>
            </a:r>
          </a:p>
          <a:p>
            <a:pPr>
              <a:tabLst>
                <a:tab pos="457200" algn="l"/>
              </a:tabLst>
            </a:pPr>
            <a:r>
              <a:rPr lang="en-CA" dirty="0" smtClean="0">
                <a:ea typeface="Times New Roman"/>
                <a:cs typeface="Calibri"/>
              </a:rPr>
              <a:t>Clearly identify objectives for each zone</a:t>
            </a:r>
          </a:p>
          <a:p>
            <a:pPr>
              <a:tabLst>
                <a:tab pos="457200" algn="l"/>
              </a:tabLst>
            </a:pPr>
            <a:r>
              <a:rPr lang="en-CA" dirty="0" smtClean="0">
                <a:latin typeface="Calibri"/>
                <a:ea typeface="Times New Roman"/>
                <a:cs typeface="Calibri"/>
              </a:rPr>
              <a:t>Review and discuss </a:t>
            </a:r>
          </a:p>
        </p:txBody>
      </p:sp>
      <p:sp>
        <p:nvSpPr>
          <p:cNvPr id="2" name="Slide Number Placeholder 1"/>
          <p:cNvSpPr>
            <a:spLocks noGrp="1"/>
          </p:cNvSpPr>
          <p:nvPr>
            <p:ph type="sldNum" sz="quarter" idx="12"/>
          </p:nvPr>
        </p:nvSpPr>
        <p:spPr/>
        <p:txBody>
          <a:bodyPr/>
          <a:lstStyle/>
          <a:p>
            <a:fld id="{D1F0D7A8-AF7D-464E-BBF6-E279CA098AE4}" type="slidenum">
              <a:rPr lang="en-US" smtClean="0"/>
              <a:pPr/>
              <a:t>8</a:t>
            </a:fld>
            <a:endParaRPr lang="en-US"/>
          </a:p>
        </p:txBody>
      </p:sp>
      <p:pic>
        <p:nvPicPr>
          <p:cNvPr id="12" name="Picture 1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63902" y="6138300"/>
            <a:ext cx="4127695" cy="583175"/>
          </a:xfrm>
          <a:prstGeom prst="rect">
            <a:avLst/>
          </a:prstGeom>
          <a:noFill/>
        </p:spPr>
      </p:pic>
    </p:spTree>
    <p:extLst>
      <p:ext uri="{BB962C8B-B14F-4D97-AF65-F5344CB8AC3E}">
        <p14:creationId xmlns:p14="http://schemas.microsoft.com/office/powerpoint/2010/main" xmlns="" val="1292343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DRAFT Zone Types for Seychelles</a:t>
            </a:r>
            <a:br>
              <a:rPr lang="en-US" dirty="0" smtClean="0"/>
            </a:br>
            <a:r>
              <a:rPr lang="en-US" sz="3100" i="1" dirty="0" smtClean="0"/>
              <a:t>(with suggested names)</a:t>
            </a:r>
            <a:endParaRPr lang="en-US" sz="3100" i="1" dirty="0"/>
          </a:p>
        </p:txBody>
      </p:sp>
      <p:sp>
        <p:nvSpPr>
          <p:cNvPr id="23" name="Content Placeholder 3"/>
          <p:cNvSpPr txBox="1">
            <a:spLocks/>
          </p:cNvSpPr>
          <p:nvPr/>
        </p:nvSpPr>
        <p:spPr>
          <a:xfrm>
            <a:off x="787491" y="1816853"/>
            <a:ext cx="7755584" cy="36171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2400" dirty="0" smtClean="0"/>
              <a:t>Zone A – </a:t>
            </a:r>
            <a:r>
              <a:rPr lang="en-CA" sz="2400" i="1" dirty="0" smtClean="0"/>
              <a:t>Food Security - Fisheries</a:t>
            </a:r>
          </a:p>
          <a:p>
            <a:pPr marL="0" indent="0">
              <a:buNone/>
            </a:pPr>
            <a:r>
              <a:rPr lang="en-CA" sz="2400" dirty="0" smtClean="0"/>
              <a:t>Zone B – </a:t>
            </a:r>
            <a:r>
              <a:rPr lang="en-CA" sz="2400" i="1" dirty="0" smtClean="0"/>
              <a:t>Marine Protected Area </a:t>
            </a:r>
          </a:p>
          <a:p>
            <a:pPr marL="0" indent="0">
              <a:buNone/>
            </a:pPr>
            <a:r>
              <a:rPr lang="en-CA" sz="2400" dirty="0" smtClean="0"/>
              <a:t>Zone C – </a:t>
            </a:r>
            <a:r>
              <a:rPr lang="en-CA" sz="2400" i="1" dirty="0" smtClean="0"/>
              <a:t>Infrastructure &amp; Services</a:t>
            </a:r>
          </a:p>
          <a:p>
            <a:pPr marL="0" indent="0">
              <a:buNone/>
            </a:pPr>
            <a:r>
              <a:rPr lang="en-CA" sz="2400" dirty="0" smtClean="0"/>
              <a:t>Zone D – </a:t>
            </a:r>
            <a:r>
              <a:rPr lang="en-CA" sz="2400" i="1" dirty="0" smtClean="0"/>
              <a:t>Non-Renewable Development</a:t>
            </a:r>
          </a:p>
          <a:p>
            <a:pPr marL="0" indent="0">
              <a:buNone/>
            </a:pPr>
            <a:r>
              <a:rPr lang="en-CA" sz="2400" dirty="0" smtClean="0"/>
              <a:t>Zone E – </a:t>
            </a:r>
            <a:r>
              <a:rPr lang="en-CA" sz="2400" i="1" dirty="0" smtClean="0"/>
              <a:t>Multi-Use Zone: Tourism, Recreation, Culture</a:t>
            </a:r>
            <a:endParaRPr lang="en-US" sz="2400" i="1" dirty="0"/>
          </a:p>
        </p:txBody>
      </p:sp>
      <p:sp>
        <p:nvSpPr>
          <p:cNvPr id="24" name="Slide Number Placeholder 23"/>
          <p:cNvSpPr>
            <a:spLocks noGrp="1"/>
          </p:cNvSpPr>
          <p:nvPr>
            <p:ph type="sldNum" sz="quarter" idx="12"/>
          </p:nvPr>
        </p:nvSpPr>
        <p:spPr/>
        <p:txBody>
          <a:bodyPr/>
          <a:lstStyle/>
          <a:p>
            <a:fld id="{D1F0D7A8-AF7D-464E-BBF6-E279CA098AE4}" type="slidenum">
              <a:rPr lang="en-US" smtClean="0"/>
              <a:pPr/>
              <a:t>9</a:t>
            </a:fld>
            <a:endParaRPr lang="en-US"/>
          </a:p>
        </p:txBody>
      </p:sp>
      <p:pic>
        <p:nvPicPr>
          <p:cNvPr id="11" name="Picture 10"/>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3902" y="6194953"/>
            <a:ext cx="4127695" cy="583175"/>
          </a:xfrm>
          <a:prstGeom prst="rect">
            <a:avLst/>
          </a:prstGeom>
          <a:noFill/>
        </p:spPr>
      </p:pic>
      <p:pic>
        <p:nvPicPr>
          <p:cNvPr id="6" name="Picture 5" descr="Fishing-vessel_BT-VMS_LR.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200" y="4725979"/>
            <a:ext cx="1705347" cy="1081033"/>
          </a:xfrm>
          <a:prstGeom prst="rect">
            <a:avLst/>
          </a:prstGeom>
        </p:spPr>
      </p:pic>
      <p:pic>
        <p:nvPicPr>
          <p:cNvPr id="7" name="Picture 6" descr="A_13_77.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251152" y="4724944"/>
            <a:ext cx="1612730" cy="1081033"/>
          </a:xfrm>
          <a:prstGeom prst="rect">
            <a:avLst/>
          </a:prstGeom>
        </p:spPr>
      </p:pic>
      <p:pic>
        <p:nvPicPr>
          <p:cNvPr id="8" name="Picture 7" descr="SeychellesPortAuthority_LR.jpg"/>
          <p:cNvPicPr>
            <a:picLocks noChangeAspect="1"/>
          </p:cNvPicPr>
          <p:nvPr/>
        </p:nvPicPr>
        <p:blipFill rotWithShape="1">
          <a:blip r:embed="rId6">
            <a:extLst>
              <a:ext uri="{28A0092B-C50C-407E-A947-70E740481C1C}">
                <a14:useLocalDpi xmlns:a14="http://schemas.microsoft.com/office/drawing/2010/main" xmlns="" val="0"/>
              </a:ext>
            </a:extLst>
          </a:blip>
          <a:srcRect l="14189" r="14064"/>
          <a:stretch/>
        </p:blipFill>
        <p:spPr>
          <a:xfrm>
            <a:off x="3942721" y="4725978"/>
            <a:ext cx="1867606" cy="1079999"/>
          </a:xfrm>
          <a:prstGeom prst="rect">
            <a:avLst/>
          </a:prstGeom>
        </p:spPr>
      </p:pic>
      <p:pic>
        <p:nvPicPr>
          <p:cNvPr id="9" name="Picture 8" descr="PetroSeychelles.tiff"/>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869323" y="4727013"/>
            <a:ext cx="1237552" cy="1079999"/>
          </a:xfrm>
          <a:prstGeom prst="rect">
            <a:avLst/>
          </a:prstGeom>
        </p:spPr>
      </p:pic>
      <p:pic>
        <p:nvPicPr>
          <p:cNvPr id="10" name="Picture 9" descr="frontiersalphonseisland.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106875" y="4727013"/>
            <a:ext cx="1673764" cy="1079999"/>
          </a:xfrm>
          <a:prstGeom prst="rect">
            <a:avLst/>
          </a:prstGeom>
        </p:spPr>
      </p:pic>
    </p:spTree>
    <p:extLst>
      <p:ext uri="{BB962C8B-B14F-4D97-AF65-F5344CB8AC3E}">
        <p14:creationId xmlns:p14="http://schemas.microsoft.com/office/powerpoint/2010/main" xmlns="" val="2389674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1914</TotalTime>
  <Words>1815</Words>
  <Application>Microsoft Office PowerPoint</Application>
  <PresentationFormat>On-screen Show (4:3)</PresentationFormat>
  <Paragraphs>309</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Draft Zoning Proposal</vt:lpstr>
      <vt:lpstr>Marine Spatial Planning</vt:lpstr>
      <vt:lpstr>Marine zoning</vt:lpstr>
      <vt:lpstr>Zoning Benefits to Marine Governance</vt:lpstr>
      <vt:lpstr>Zoning Examples</vt:lpstr>
      <vt:lpstr>DRAFT Zoning Process for Seychelles</vt:lpstr>
      <vt:lpstr>DRAFT Zoning Process for Seychelles</vt:lpstr>
      <vt:lpstr>Developing Zoning Proposal</vt:lpstr>
      <vt:lpstr>DRAFT Zone Types for Seychelles (with suggested names)</vt:lpstr>
      <vt:lpstr>Zone A Food Security, Fisheries and Aquaculture</vt:lpstr>
      <vt:lpstr>Zone B Marine Protected Area Zone, Biodiversity Zone </vt:lpstr>
      <vt:lpstr>Zone C Infrastructure Zone</vt:lpstr>
      <vt:lpstr>Zone D Non-renewable Zone</vt:lpstr>
      <vt:lpstr>Zone E Multi-Use Zone: Tourism, Culture and Recreation</vt:lpstr>
      <vt:lpstr>Zone design - &gt; “map” </vt:lpstr>
      <vt:lpstr>Summary </vt:lpstr>
      <vt:lpstr>Questions and Discussion</vt:lpstr>
      <vt:lpstr>Implement Zoning</vt:lpstr>
      <vt:lpstr>Challenges</vt:lpstr>
      <vt:lpstr>“Good practices” for zoning</vt:lpstr>
      <vt:lpstr>DRAFT Zoning Objectives</vt:lpstr>
      <vt:lpstr>Ways to Approach Zoning</vt:lpstr>
      <vt:lpstr>Uses</vt:lpstr>
      <vt:lpstr>Ecology</vt:lpstr>
      <vt:lpstr>Objectives</vt:lpstr>
      <vt:lpstr>Zoning Approach</vt:lpstr>
      <vt:lpstr>DRAFT Zoning Scheme for Seychelles</vt:lpstr>
      <vt:lpstr>Compatibility Matrix</vt:lpstr>
    </vt:vector>
  </TitlesOfParts>
  <Company>Birdsmith Ecological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Zoning</dc:title>
  <dc:creator>Jo Smith</dc:creator>
  <cp:lastModifiedBy>Acer</cp:lastModifiedBy>
  <cp:revision>93</cp:revision>
  <dcterms:created xsi:type="dcterms:W3CDTF">2014-05-08T20:35:43Z</dcterms:created>
  <dcterms:modified xsi:type="dcterms:W3CDTF">2014-08-10T15:51:37Z</dcterms:modified>
</cp:coreProperties>
</file>