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278" r:id="rId3"/>
    <p:sldId id="27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2BC6"/>
    <a:srgbClr val="C7D6D8"/>
    <a:srgbClr val="FFE921"/>
    <a:srgbClr val="AFB6AF"/>
    <a:srgbClr val="A8A8A8"/>
    <a:srgbClr val="D07544"/>
    <a:srgbClr val="75B2AE"/>
    <a:srgbClr val="19C1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78" d="100"/>
          <a:sy n="78" d="100"/>
        </p:scale>
        <p:origin x="-752" y="-112"/>
      </p:cViewPr>
      <p:guideLst>
        <p:guide orient="horz" pos="1516"/>
        <p:guide pos="38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BBF75-793F-8241-A8FE-1450F2AA78DA}" type="datetime1">
              <a:rPr lang="en-CA" smtClean="0"/>
              <a:t>10/21/14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5E8F1-9CEC-7048-98F5-8216C53AA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1AB34-7103-0B46-AEDB-C98EAD98E4DD}" type="datetime1">
              <a:rPr lang="en-CA" smtClean="0"/>
              <a:t>10/21/14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90E92-4574-2B4F-88E9-F964D32B4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449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2F00E-0A45-C648-A491-38F4223B1F62}" type="datetime1">
              <a:rPr lang="en-CA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13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B7F0-18D1-9545-91C5-D34583DC7CF2}" type="datetime1">
              <a:rPr lang="en-CA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01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6C3CE-7B10-1749-8944-1EEAA0D3C6AD}" type="datetime1">
              <a:rPr lang="en-CA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1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F401-014F-404B-B628-9CB8733EE3A9}" type="datetime1">
              <a:rPr lang="en-CA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19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AD5E-C758-BF42-9648-BFB3268FD530}" type="datetime1">
              <a:rPr lang="en-CA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62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D00FB-42E8-FE48-BBB9-BB43F437F800}" type="datetime1">
              <a:rPr lang="en-CA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92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7202-21E0-8B44-86B9-74B8D1F72EAE}" type="datetime1">
              <a:rPr lang="en-CA" smtClean="0"/>
              <a:t>10/21/14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184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852A-8D78-8D42-8D88-098AE8D7C9DF}" type="datetime1">
              <a:rPr lang="en-CA" smtClean="0"/>
              <a:t>10/21/14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8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B7ED-0BEC-6440-9FBA-7A49C530459F}" type="datetime1">
              <a:rPr lang="en-CA" smtClean="0"/>
              <a:t>10/21/14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4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64AD9-5D6A-3744-8CD0-7713C4671F92}" type="datetime1">
              <a:rPr lang="en-CA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9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14AD-E4D6-A649-BC94-4247A2F2B12F}" type="datetime1">
              <a:rPr lang="en-CA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87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03FD7-996D-0046-814C-9F74460C3C25}" type="datetime1">
              <a:rPr lang="en-CA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42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25908" y="185390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smtClean="0"/>
              <a:t>Participatory </a:t>
            </a:r>
            <a:r>
              <a:rPr lang="en-US" sz="6000" smtClean="0"/>
              <a:t>Mapping 1 </a:t>
            </a:r>
            <a:r>
              <a:rPr lang="en-US" sz="6000" dirty="0" smtClean="0"/>
              <a:t>August 2014		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0761" y="3886200"/>
            <a:ext cx="8471463" cy="1752600"/>
          </a:xfrm>
        </p:spPr>
        <p:txBody>
          <a:bodyPr>
            <a:normAutofit/>
          </a:bodyPr>
          <a:lstStyle/>
          <a:p>
            <a:endParaRPr lang="en-US" sz="2200" dirty="0"/>
          </a:p>
          <a:p>
            <a:r>
              <a:rPr lang="en-US" sz="2200" dirty="0" smtClean="0"/>
              <a:t>Seychelles Marine Spatial Planning Initiative</a:t>
            </a:r>
          </a:p>
          <a:p>
            <a:r>
              <a:rPr lang="en-US" sz="2200" dirty="0" smtClean="0"/>
              <a:t>22 October 2014</a:t>
            </a:r>
          </a:p>
          <a:p>
            <a:r>
              <a:rPr lang="en-US" sz="2200" dirty="0" smtClean="0"/>
              <a:t>Technical Working Group Meeting #2</a:t>
            </a:r>
            <a:endParaRPr lang="en-US" sz="2200" dirty="0"/>
          </a:p>
        </p:txBody>
      </p:sp>
      <p:grpSp>
        <p:nvGrpSpPr>
          <p:cNvPr id="6" name="Group 5"/>
          <p:cNvGrpSpPr/>
          <p:nvPr/>
        </p:nvGrpSpPr>
        <p:grpSpPr>
          <a:xfrm>
            <a:off x="625908" y="85029"/>
            <a:ext cx="7970520" cy="1242060"/>
            <a:chOff x="0" y="0"/>
            <a:chExt cx="7967818" cy="1465071"/>
          </a:xfrm>
        </p:grpSpPr>
        <p:grpSp>
          <p:nvGrpSpPr>
            <p:cNvPr id="7" name="Group 6"/>
            <p:cNvGrpSpPr/>
            <p:nvPr/>
          </p:nvGrpSpPr>
          <p:grpSpPr>
            <a:xfrm>
              <a:off x="0" y="0"/>
              <a:ext cx="5985212" cy="1458161"/>
              <a:chOff x="0" y="0"/>
              <a:chExt cx="5985212" cy="1458161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5182"/>
                <a:ext cx="2099012" cy="1447800"/>
              </a:xfrm>
              <a:prstGeom prst="rect">
                <a:avLst/>
              </a:prstGeom>
            </p:spPr>
          </p:pic>
          <p:pic>
            <p:nvPicPr>
              <p:cNvPr id="10" name="Picture 9" descr="DSCF2331.JPG"/>
              <p:cNvPicPr>
                <a:picLocks noChangeAspect="1"/>
              </p:cNvPicPr>
              <p:nvPr/>
            </p:nvPicPr>
            <p:blipFill rotWithShape="1">
              <a:blip r:embed="rId3" cstate="print"/>
              <a:srcRect l="13165"/>
              <a:stretch/>
            </p:blipFill>
            <p:spPr>
              <a:xfrm>
                <a:off x="4023062" y="0"/>
                <a:ext cx="1962150" cy="1458161"/>
              </a:xfrm>
              <a:prstGeom prst="rect">
                <a:avLst/>
              </a:prstGeom>
            </p:spPr>
          </p:pic>
          <p:pic>
            <p:nvPicPr>
              <p:cNvPr id="11" name="Picture 10" descr="C:\Users\NZenny\Documents\Seychelles\SeyMMAP\10230_540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99012" y="7298"/>
                <a:ext cx="1924051" cy="14456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8" name="Picture 7" descr="C:\Users\NZenny\Documents\Seychelles\SeyMMAP\surgeonfish650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7106" y="7298"/>
              <a:ext cx="1990712" cy="14577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54994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ea typeface="Times New Roman"/>
                <a:cs typeface="Calibri"/>
              </a:rPr>
              <a:t>Sketches from Break-out Groups</a:t>
            </a:r>
            <a:endParaRPr lang="en-US" sz="27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811693"/>
              </p:ext>
            </p:extLst>
          </p:nvPr>
        </p:nvGraphicFramePr>
        <p:xfrm>
          <a:off x="100430" y="1417638"/>
          <a:ext cx="9043569" cy="4839816"/>
        </p:xfrm>
        <a:graphic>
          <a:graphicData uri="http://schemas.openxmlformats.org/drawingml/2006/table">
            <a:tbl>
              <a:tblPr/>
              <a:tblGrid>
                <a:gridCol w="663958"/>
                <a:gridCol w="744091"/>
                <a:gridCol w="3674665"/>
                <a:gridCol w="2003323"/>
                <a:gridCol w="1957532"/>
              </a:tblGrid>
              <a:tr h="201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Map Code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Zone Group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Description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Sector + Compatibility or Conflict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Location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1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Artisanal fishing and biodiversity (MPA)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Fishing and Biodiversity (MPAs)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Cerf and Sainte Anne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Artisanal fishing and biodiversity (MPA)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Fishing and Biodiversity (MPAs)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Curieuse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MPA and no subsistence fishing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Fishing and Biodiversity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Praslin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Artisanal fishing, diving and shark fishing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Fishing &amp; Tourism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Marianne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Artisanal fishing - High Priority Area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Fishing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NW Mahe Plateau - north half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Artisanal fishing - High Priority Area - potential Oil &amp; Gas conflict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Fisheries &amp; Oil, Gas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Mahe Plateau - south half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fishing conflict with other uses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conflict with Fishing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East central Mahe Plateau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Conflict with industrial fishing on seamounts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Fishing &amp; Biodiversity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Desroches - seamounts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Sand mining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Biodiversity &amp; Mining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NW Mahe, offshore Beau Vallon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 116, 132 Infrastructure, Emirates Hotel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Biodiversity &amp; Tourism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Baie Ternay Marine National Park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 116 132, Policy Bay marina development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Biodiversity &amp; Tourism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South end Mahe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 116, 132 Proposed Marina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Biodiversity &amp; Tourism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Sainte Anne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199, 116, 132 Reclamation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Biodiversity &amp; Tourism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Beau Vallon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Tourism operator attracting sharks to diving area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Biodiversity &amp; Tourism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Sainte Anne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Sand mining Priority Area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Mining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NW Mahe, offshore Beau Vallon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 46, 47 Mariculture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Biodiversity &amp; Mariculture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Praslin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 Shipping Impacts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Biodiversity &amp; Shipping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Sainte Anne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Artisanal fishing in marine parks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Biodiversity &amp; Fishing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Cerf and Ste Anne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Reclamation potential almost everywhere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Biodiversity &amp; Development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Victoria &amp; vicinity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 Jet ski areas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Biodiversity &amp; Tourism/Recreation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Victoria &amp; NE shore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Opportunistic dredging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Biodiversity &amp; Development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NW Mahe, offshore Beau Vallon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Biodiversity High Priority Area - High endemism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Biodiversity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North of Denis, offshore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Ballast water from ships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Shipping 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17" marR="10417" marT="10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837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4" name="Content Placeholder 3" descr="MightyTourscom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89" b="13289"/>
          <a:stretch>
            <a:fillRect/>
          </a:stretch>
        </p:blipFill>
        <p:spPr>
          <a:xfrm>
            <a:off x="2184683" y="1970761"/>
            <a:ext cx="4736534" cy="2604911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38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370</Words>
  <Application>Microsoft Macintosh PowerPoint</Application>
  <PresentationFormat>On-screen Show (4:3)</PresentationFormat>
  <Paragraphs>129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Participatory Mapping 1 August 2014  </vt:lpstr>
      <vt:lpstr>Sketches from Break-out Groups</vt:lpstr>
      <vt:lpstr>Questions</vt:lpstr>
    </vt:vector>
  </TitlesOfParts>
  <Company>Birdsmith Ecological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Zoning  </dc:title>
  <dc:creator>Jo Smith</dc:creator>
  <cp:lastModifiedBy>Joanna Smith</cp:lastModifiedBy>
  <cp:revision>68</cp:revision>
  <dcterms:created xsi:type="dcterms:W3CDTF">2014-05-08T20:35:43Z</dcterms:created>
  <dcterms:modified xsi:type="dcterms:W3CDTF">2014-10-21T19:21:37Z</dcterms:modified>
</cp:coreProperties>
</file>