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57" r:id="rId2"/>
    <p:sldId id="264" r:id="rId3"/>
    <p:sldId id="278" r:id="rId4"/>
    <p:sldId id="265" r:id="rId5"/>
    <p:sldId id="279" r:id="rId6"/>
    <p:sldId id="280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2BC6"/>
    <a:srgbClr val="C7D6D8"/>
    <a:srgbClr val="FFE921"/>
    <a:srgbClr val="AFB6AF"/>
    <a:srgbClr val="A8A8A8"/>
    <a:srgbClr val="D07544"/>
    <a:srgbClr val="75B2AE"/>
    <a:srgbClr val="19C1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66" d="100"/>
          <a:sy n="66" d="100"/>
        </p:scale>
        <p:origin x="-2128" y="-96"/>
      </p:cViewPr>
      <p:guideLst>
        <p:guide orient="horz" pos="1516"/>
        <p:guide pos="385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5" d="100"/>
        <a:sy n="8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handoutMaster" Target="handoutMasters/handoutMaster1.xml"/><Relationship Id="rId10" Type="http://schemas.openxmlformats.org/officeDocument/2006/relationships/printerSettings" Target="printerSettings/printerSettings1.bin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2BBF75-793F-8241-A8FE-1450F2AA78DA}" type="datetime1">
              <a:rPr lang="en-CA" smtClean="0"/>
              <a:t>11/19/14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15E8F1-9CEC-7048-98F5-8216C53AA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6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01AB34-7103-0B46-AEDB-C98EAD98E4DD}" type="datetime1">
              <a:rPr lang="en-CA" smtClean="0"/>
              <a:t>11/19/14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990E92-4574-2B4F-88E9-F964D32B4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9449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F00E-0A45-C648-A491-38F4223B1F62}" type="datetime1">
              <a:rPr lang="en-CA" smtClean="0"/>
              <a:t>11/19/14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0D7A8-AF7D-464E-BBF6-E279CA098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713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DB7F0-18D1-9545-91C5-D34583DC7CF2}" type="datetime1">
              <a:rPr lang="en-CA" smtClean="0"/>
              <a:t>11/19/14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0D7A8-AF7D-464E-BBF6-E279CA098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601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6C3CE-7B10-1749-8944-1EEAA0D3C6AD}" type="datetime1">
              <a:rPr lang="en-CA" smtClean="0"/>
              <a:t>11/19/14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0D7A8-AF7D-464E-BBF6-E279CA098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12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CF401-014F-404B-B628-9CB8733EE3A9}" type="datetime1">
              <a:rPr lang="en-CA" smtClean="0"/>
              <a:t>11/19/14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0D7A8-AF7D-464E-BBF6-E279CA098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319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0AD5E-C758-BF42-9648-BFB3268FD530}" type="datetime1">
              <a:rPr lang="en-CA" smtClean="0"/>
              <a:t>11/19/14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0D7A8-AF7D-464E-BBF6-E279CA098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622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D00FB-42E8-FE48-BBB9-BB43F437F800}" type="datetime1">
              <a:rPr lang="en-CA" smtClean="0"/>
              <a:t>11/19/14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0D7A8-AF7D-464E-BBF6-E279CA098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492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202-21E0-8B44-86B9-74B8D1F72EAE}" type="datetime1">
              <a:rPr lang="en-CA" smtClean="0"/>
              <a:t>11/19/14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0D7A8-AF7D-464E-BBF6-E279CA098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184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F852A-8D78-8D42-8D88-098AE8D7C9DF}" type="datetime1">
              <a:rPr lang="en-CA" smtClean="0"/>
              <a:t>11/19/14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0D7A8-AF7D-464E-BBF6-E279CA098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87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B7ED-0BEC-6440-9FBA-7A49C530459F}" type="datetime1">
              <a:rPr lang="en-CA" smtClean="0"/>
              <a:t>11/19/14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0D7A8-AF7D-464E-BBF6-E279CA098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04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64AD9-5D6A-3744-8CD0-7713C4671F92}" type="datetime1">
              <a:rPr lang="en-CA" smtClean="0"/>
              <a:t>11/19/14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0D7A8-AF7D-464E-BBF6-E279CA098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292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414AD-E4D6-A649-BC94-4247A2F2B12F}" type="datetime1">
              <a:rPr lang="en-CA" smtClean="0"/>
              <a:t>11/19/14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0D7A8-AF7D-464E-BBF6-E279CA098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687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903FD7-996D-0046-814C-9F74460C3C25}" type="datetime1">
              <a:rPr lang="en-CA" smtClean="0"/>
              <a:t>11/19/14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0D7A8-AF7D-464E-BBF6-E279CA098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4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package" Target="../embeddings/Microsoft_Word_Document2.docx"/><Relationship Id="rId5" Type="http://schemas.openxmlformats.org/officeDocument/2006/relationships/image" Target="../media/image6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oleObject" Target="../embeddings/oleObject3.bin"/><Relationship Id="rId5" Type="http://schemas.openxmlformats.org/officeDocument/2006/relationships/package" Target="../embeddings/Microsoft_Word_Document3.docx"/><Relationship Id="rId6" Type="http://schemas.openxmlformats.org/officeDocument/2006/relationships/image" Target="../media/image7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25908" y="1853903"/>
            <a:ext cx="7772400" cy="1470025"/>
          </a:xfrm>
        </p:spPr>
        <p:txBody>
          <a:bodyPr>
            <a:normAutofit/>
          </a:bodyPr>
          <a:lstStyle/>
          <a:p>
            <a:r>
              <a:rPr lang="en-US" sz="6000" dirty="0" smtClean="0"/>
              <a:t>Decision-making		</a:t>
            </a:r>
            <a:endParaRPr lang="en-US" sz="60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00761" y="3886200"/>
            <a:ext cx="8471463" cy="1752600"/>
          </a:xfrm>
        </p:spPr>
        <p:txBody>
          <a:bodyPr>
            <a:normAutofit/>
          </a:bodyPr>
          <a:lstStyle/>
          <a:p>
            <a:endParaRPr lang="en-US" sz="2200" dirty="0"/>
          </a:p>
          <a:p>
            <a:r>
              <a:rPr lang="en-US" sz="2200" dirty="0" smtClean="0"/>
              <a:t>Seychelles Marine Spatial Planning Initiative</a:t>
            </a:r>
          </a:p>
          <a:p>
            <a:r>
              <a:rPr lang="en-US" sz="2200" dirty="0" smtClean="0"/>
              <a:t>22 October 2014</a:t>
            </a:r>
          </a:p>
          <a:p>
            <a:r>
              <a:rPr lang="en-US" sz="2200" dirty="0" smtClean="0"/>
              <a:t>Technical Working Group Meeting #2</a:t>
            </a:r>
            <a:endParaRPr lang="en-US" sz="2200" dirty="0"/>
          </a:p>
        </p:txBody>
      </p:sp>
      <p:grpSp>
        <p:nvGrpSpPr>
          <p:cNvPr id="6" name="Group 5"/>
          <p:cNvGrpSpPr/>
          <p:nvPr/>
        </p:nvGrpSpPr>
        <p:grpSpPr>
          <a:xfrm>
            <a:off x="625908" y="85029"/>
            <a:ext cx="7970520" cy="1242060"/>
            <a:chOff x="0" y="0"/>
            <a:chExt cx="7967818" cy="1465071"/>
          </a:xfrm>
        </p:grpSpPr>
        <p:grpSp>
          <p:nvGrpSpPr>
            <p:cNvPr id="7" name="Group 6"/>
            <p:cNvGrpSpPr/>
            <p:nvPr/>
          </p:nvGrpSpPr>
          <p:grpSpPr>
            <a:xfrm>
              <a:off x="0" y="0"/>
              <a:ext cx="5985212" cy="1458161"/>
              <a:chOff x="0" y="0"/>
              <a:chExt cx="5985212" cy="1458161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182"/>
                <a:ext cx="2099012" cy="1447800"/>
              </a:xfrm>
              <a:prstGeom prst="rect">
                <a:avLst/>
              </a:prstGeom>
            </p:spPr>
          </p:pic>
          <p:pic>
            <p:nvPicPr>
              <p:cNvPr id="10" name="Picture 9" descr="DSCF2331.JPG"/>
              <p:cNvPicPr>
                <a:picLocks noChangeAspect="1"/>
              </p:cNvPicPr>
              <p:nvPr/>
            </p:nvPicPr>
            <p:blipFill rotWithShape="1">
              <a:blip r:embed="rId3" cstate="print"/>
              <a:srcRect l="13165"/>
              <a:stretch/>
            </p:blipFill>
            <p:spPr>
              <a:xfrm>
                <a:off x="4023062" y="0"/>
                <a:ext cx="1962150" cy="1458161"/>
              </a:xfrm>
              <a:prstGeom prst="rect">
                <a:avLst/>
              </a:prstGeom>
            </p:spPr>
          </p:pic>
          <p:pic>
            <p:nvPicPr>
              <p:cNvPr id="11" name="Picture 10" descr="C:\Users\NZenny\Documents\Seychelles\SeyMMAP\10230_540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99012" y="7298"/>
                <a:ext cx="1924051" cy="14456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" name="Picture 7" descr="C:\Users\NZenny\Documents\Seychelles\SeyMMAP\surgeonfish650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7106" y="7298"/>
              <a:ext cx="1990712" cy="1457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54994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>
                <a:ea typeface="Times New Roman"/>
                <a:cs typeface="Calibri"/>
              </a:rPr>
              <a:t>Decision-making for uses within a Zone</a:t>
            </a:r>
            <a:endParaRPr lang="en-US" sz="27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23528" y="1600200"/>
            <a:ext cx="8229600" cy="4525963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en-US" dirty="0" smtClean="0"/>
              <a:t>Can use a decision-making matrix to guide decisions for allowing or not allowing uses</a:t>
            </a:r>
          </a:p>
          <a:p>
            <a:pPr lvl="0"/>
            <a:r>
              <a:rPr lang="en-US" dirty="0" smtClean="0"/>
              <a:t>Identify attributes for the Zone</a:t>
            </a:r>
          </a:p>
          <a:p>
            <a:pPr lvl="0"/>
            <a:r>
              <a:rPr lang="en-US" dirty="0" smtClean="0"/>
              <a:t>Identify other uses that may occur now and in the future, and rank level of impact on the attribute</a:t>
            </a:r>
          </a:p>
          <a:p>
            <a:pPr lvl="0"/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1) Access</a:t>
            </a:r>
          </a:p>
          <a:p>
            <a:pPr marL="0" indent="0">
              <a:buNone/>
            </a:pPr>
            <a:r>
              <a:rPr lang="en-US" dirty="0" smtClean="0"/>
              <a:t>	2) Individual-level effects for species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3) Population-level effects</a:t>
            </a:r>
          </a:p>
          <a:p>
            <a:pPr marL="0" indent="0">
              <a:buNone/>
            </a:pPr>
            <a:r>
              <a:rPr lang="en-US" dirty="0" smtClean="0"/>
              <a:t>	3) Habitat disturbance, alteration, destruction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4) Ecosystem Integrity alteration </a:t>
            </a:r>
            <a:r>
              <a:rPr lang="en-US" smtClean="0"/>
              <a:t>or change</a:t>
            </a:r>
            <a:endParaRPr lang="en-US" dirty="0" smtClean="0"/>
          </a:p>
          <a:p>
            <a:pPr lvl="0"/>
            <a:endParaRPr lang="en-US" dirty="0"/>
          </a:p>
          <a:p>
            <a:pPr marL="0" indent="0">
              <a:buNone/>
            </a:pPr>
            <a:r>
              <a:rPr lang="en-CA" dirty="0"/>
              <a:t> 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0D7A8-AF7D-464E-BBF6-E279CA098AE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522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>
                <a:ea typeface="Times New Roman"/>
                <a:cs typeface="Calibri"/>
              </a:rPr>
              <a:t>Decision-making Inputs</a:t>
            </a:r>
            <a:endParaRPr lang="en-US" sz="27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23528" y="1600200"/>
            <a:ext cx="8229600" cy="4525963"/>
          </a:xfrm>
        </p:spPr>
        <p:txBody>
          <a:bodyPr>
            <a:normAutofit/>
          </a:bodyPr>
          <a:lstStyle/>
          <a:p>
            <a:pPr>
              <a:tabLst>
                <a:tab pos="457200" algn="l"/>
              </a:tabLst>
            </a:pPr>
            <a:r>
              <a:rPr lang="en-CA" dirty="0" smtClean="0">
                <a:ea typeface="Times New Roman"/>
                <a:cs typeface="Calibri"/>
              </a:rPr>
              <a:t>List of attributes</a:t>
            </a:r>
          </a:p>
          <a:p>
            <a:pPr>
              <a:tabLst>
                <a:tab pos="457200" algn="l"/>
              </a:tabLst>
            </a:pPr>
            <a:r>
              <a:rPr lang="en-CA" dirty="0" smtClean="0">
                <a:latin typeface="Calibri"/>
                <a:ea typeface="Times New Roman"/>
                <a:cs typeface="Calibri"/>
              </a:rPr>
              <a:t>Value ranking for each Attribute</a:t>
            </a:r>
          </a:p>
          <a:p>
            <a:pPr>
              <a:tabLst>
                <a:tab pos="457200" algn="l"/>
              </a:tabLst>
            </a:pPr>
            <a:r>
              <a:rPr lang="en-CA" dirty="0" smtClean="0">
                <a:latin typeface="Calibri"/>
                <a:ea typeface="Times New Roman"/>
                <a:cs typeface="Calibri"/>
              </a:rPr>
              <a:t>List of possible uses</a:t>
            </a:r>
          </a:p>
          <a:p>
            <a:pPr>
              <a:tabLst>
                <a:tab pos="457200" algn="l"/>
              </a:tabLst>
            </a:pPr>
            <a:r>
              <a:rPr lang="en-CA" dirty="0" smtClean="0">
                <a:latin typeface="Calibri"/>
                <a:ea typeface="Times New Roman"/>
                <a:cs typeface="Calibri"/>
              </a:rPr>
              <a:t>Ranking for effect of uses in relation to the attribute(s)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0D7A8-AF7D-464E-BBF6-E279CA098AE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37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Sample Attribute Table</a:t>
            </a:r>
            <a:br>
              <a:rPr lang="en-US" dirty="0" smtClean="0"/>
            </a:br>
            <a:r>
              <a:rPr lang="en-US" dirty="0" smtClean="0"/>
              <a:t> (British Columbia)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0D7A8-AF7D-464E-BBF6-E279CA098AE4}" type="slidenum">
              <a:rPr lang="en-US" smtClean="0"/>
              <a:t>4</a:t>
            </a:fld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6820357"/>
              </p:ext>
            </p:extLst>
          </p:nvPr>
        </p:nvGraphicFramePr>
        <p:xfrm>
          <a:off x="296619" y="1661840"/>
          <a:ext cx="8571298" cy="4527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Document" r:id="rId4" imgW="6083300" imgH="3213100" progId="Word.Document.12">
                  <p:embed/>
                </p:oleObj>
              </mc:Choice>
              <mc:Fallback>
                <p:oleObj name="Document" r:id="rId4" imgW="6083300" imgH="3213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6619" y="1661840"/>
                        <a:ext cx="8571298" cy="4527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96619" y="6251684"/>
            <a:ext cx="3250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</a:t>
            </a:r>
            <a:r>
              <a:rPr lang="en-US" dirty="0" err="1" smtClean="0"/>
              <a:t>Atlin-Taku</a:t>
            </a:r>
            <a:r>
              <a:rPr lang="en-US" dirty="0" smtClean="0"/>
              <a:t> Planning 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378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43" y="274638"/>
            <a:ext cx="9084547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Consultation Matrix for Activities based on Biodiversity and Cultural Values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0D7A8-AF7D-464E-BBF6-E279CA098AE4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0745313"/>
              </p:ext>
            </p:extLst>
          </p:nvPr>
        </p:nvGraphicFramePr>
        <p:xfrm>
          <a:off x="38643" y="1412622"/>
          <a:ext cx="9084547" cy="27253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Document" r:id="rId4" imgW="6096000" imgH="1828800" progId="Word.Document.12">
                  <p:embed/>
                </p:oleObj>
              </mc:Choice>
              <mc:Fallback>
                <p:oleObj name="Document" r:id="rId4" imgW="6096000" imgH="1828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643" y="1412622"/>
                        <a:ext cx="9084547" cy="27253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342499" y="4111624"/>
            <a:ext cx="8576736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LOW: Level </a:t>
            </a:r>
            <a:r>
              <a:rPr lang="en-US" dirty="0"/>
              <a:t>1 engagement involves notification only. </a:t>
            </a:r>
            <a:endParaRPr lang="en-US" dirty="0" smtClean="0"/>
          </a:p>
          <a:p>
            <a:r>
              <a:rPr lang="en-US" dirty="0" smtClean="0"/>
              <a:t>MED: Level </a:t>
            </a:r>
            <a:r>
              <a:rPr lang="en-US" dirty="0"/>
              <a:t>2 engagement involves discussions between </a:t>
            </a:r>
            <a:r>
              <a:rPr lang="en-US" dirty="0" smtClean="0"/>
              <a:t>Provincial and First Nation technical </a:t>
            </a:r>
            <a:r>
              <a:rPr lang="en-US" dirty="0"/>
              <a:t>staff, with support from the Engagement Coordinators. </a:t>
            </a:r>
            <a:endParaRPr lang="en-US" dirty="0" smtClean="0"/>
          </a:p>
          <a:p>
            <a:r>
              <a:rPr lang="en-US" dirty="0" smtClean="0"/>
              <a:t>HIGH: Level </a:t>
            </a:r>
            <a:r>
              <a:rPr lang="en-US" dirty="0"/>
              <a:t>3 engagement involves a Joint Technical Meeting of the relevant BC and Tlingit technical staff, with support from the Engagement Coordinators</a:t>
            </a:r>
            <a:r>
              <a:rPr lang="en-US" dirty="0" smtClean="0"/>
              <a:t>.</a:t>
            </a:r>
          </a:p>
          <a:p>
            <a:pPr algn="ctr"/>
            <a:r>
              <a:rPr lang="en-US" dirty="0" smtClean="0"/>
              <a:t> </a:t>
            </a:r>
            <a:r>
              <a:rPr lang="en-US" sz="1400" dirty="0"/>
              <a:t>Agreed timelines for engagement at these various levels are set out in the </a:t>
            </a:r>
            <a:r>
              <a:rPr lang="en-US" sz="1400" i="1" dirty="0"/>
              <a:t>BC-TRT Agreement on Land and Resource Management</a:t>
            </a:r>
            <a:r>
              <a:rPr lang="en-US" sz="1400" dirty="0"/>
              <a:t>. </a:t>
            </a:r>
            <a:endParaRPr lang="en-US" sz="1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43243" y="6314190"/>
            <a:ext cx="3250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</a:t>
            </a:r>
            <a:r>
              <a:rPr lang="en-US" dirty="0" err="1" smtClean="0"/>
              <a:t>Atlin-Taku</a:t>
            </a:r>
            <a:r>
              <a:rPr lang="en-US" dirty="0" smtClean="0"/>
              <a:t> Planning 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171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0D7A8-AF7D-464E-BBF6-E279CA098AE4}" type="slidenum">
              <a:rPr lang="en-US" smtClean="0"/>
              <a:t>6</a:t>
            </a:fld>
            <a:endParaRPr lang="en-US"/>
          </a:p>
        </p:txBody>
      </p:sp>
      <p:pic>
        <p:nvPicPr>
          <p:cNvPr id="3" name="Picture 2" descr="Spatial_reference_layer_15June1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14" y="0"/>
            <a:ext cx="5299364" cy="6858000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17240"/>
              </p:ext>
            </p:extLst>
          </p:nvPr>
        </p:nvGraphicFramePr>
        <p:xfrm>
          <a:off x="6376063" y="1868577"/>
          <a:ext cx="11213037" cy="1752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Document" r:id="rId5" imgW="6096000" imgH="952500" progId="Word.Document.12">
                  <p:embed/>
                </p:oleObj>
              </mc:Choice>
              <mc:Fallback>
                <p:oleObj name="Document" r:id="rId5" imgW="6096000" imgH="952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376063" y="1868577"/>
                        <a:ext cx="11213037" cy="1752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89610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208</Words>
  <Application>Microsoft Macintosh PowerPoint</Application>
  <PresentationFormat>On-screen Show (4:3)</PresentationFormat>
  <Paragraphs>35</Paragraphs>
  <Slides>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8" baseType="lpstr">
      <vt:lpstr>Office Theme</vt:lpstr>
      <vt:lpstr>Document</vt:lpstr>
      <vt:lpstr>Decision-making  </vt:lpstr>
      <vt:lpstr>Decision-making for uses within a Zone</vt:lpstr>
      <vt:lpstr>Decision-making Inputs</vt:lpstr>
      <vt:lpstr>Sample Attribute Table  (British Columbia)</vt:lpstr>
      <vt:lpstr>Consultation Matrix for Activities based on Biodiversity and Cultural Values</vt:lpstr>
      <vt:lpstr>PowerPoint Presentation</vt:lpstr>
    </vt:vector>
  </TitlesOfParts>
  <Company>Birdsmith Ecological Research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Zoning  </dc:title>
  <dc:creator>Jo Smith</dc:creator>
  <cp:lastModifiedBy>Iris  Carolus</cp:lastModifiedBy>
  <cp:revision>73</cp:revision>
  <dcterms:created xsi:type="dcterms:W3CDTF">2014-05-08T20:35:43Z</dcterms:created>
  <dcterms:modified xsi:type="dcterms:W3CDTF">2014-11-19T06:10:56Z</dcterms:modified>
</cp:coreProperties>
</file>